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83" r:id="rId6"/>
    <p:sldId id="287" r:id="rId7"/>
    <p:sldId id="286" r:id="rId8"/>
    <p:sldId id="288" r:id="rId9"/>
    <p:sldId id="289" r:id="rId10"/>
    <p:sldId id="260" r:id="rId11"/>
    <p:sldId id="261" r:id="rId12"/>
    <p:sldId id="262" r:id="rId13"/>
    <p:sldId id="290" r:id="rId14"/>
    <p:sldId id="292" r:id="rId15"/>
    <p:sldId id="294" r:id="rId16"/>
    <p:sldId id="293" r:id="rId17"/>
    <p:sldId id="297" r:id="rId18"/>
    <p:sldId id="298" r:id="rId19"/>
    <p:sldId id="299" r:id="rId20"/>
    <p:sldId id="263" r:id="rId21"/>
    <p:sldId id="265" r:id="rId22"/>
    <p:sldId id="266" r:id="rId23"/>
    <p:sldId id="295" r:id="rId24"/>
    <p:sldId id="296" r:id="rId25"/>
    <p:sldId id="267" r:id="rId26"/>
    <p:sldId id="268" r:id="rId27"/>
    <p:sldId id="269" r:id="rId28"/>
    <p:sldId id="301" r:id="rId29"/>
    <p:sldId id="270" r:id="rId30"/>
    <p:sldId id="271" r:id="rId31"/>
    <p:sldId id="272" r:id="rId32"/>
    <p:sldId id="302" r:id="rId33"/>
    <p:sldId id="303" r:id="rId34"/>
    <p:sldId id="273" r:id="rId35"/>
    <p:sldId id="274" r:id="rId36"/>
    <p:sldId id="304" r:id="rId37"/>
    <p:sldId id="305" r:id="rId38"/>
    <p:sldId id="306" r:id="rId39"/>
    <p:sldId id="307" r:id="rId40"/>
    <p:sldId id="308" r:id="rId41"/>
    <p:sldId id="309" r:id="rId42"/>
    <p:sldId id="275" r:id="rId43"/>
    <p:sldId id="276" r:id="rId44"/>
    <p:sldId id="310" r:id="rId45"/>
    <p:sldId id="279" r:id="rId46"/>
    <p:sldId id="280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YvulDG0EU6YivAx1VeWGqFwC9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61E"/>
    <a:srgbClr val="C5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804AF2-7EA3-4996-A1DE-7E7DC0E57FF8}">
  <a:tblStyle styleId="{E7804AF2-7EA3-4996-A1DE-7E7DC0E57FF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A9C52805-71F9-C544-D4B1-1ECC8E08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>
            <a:extLst>
              <a:ext uri="{FF2B5EF4-FFF2-40B4-BE49-F238E27FC236}">
                <a16:creationId xmlns:a16="http://schemas.microsoft.com/office/drawing/2014/main" id="{0F2401EC-4F78-023C-4A93-6C4339359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:notes">
            <a:extLst>
              <a:ext uri="{FF2B5EF4-FFF2-40B4-BE49-F238E27FC236}">
                <a16:creationId xmlns:a16="http://schemas.microsoft.com/office/drawing/2014/main" id="{B6AA6A82-FA64-C3C5-30C7-B9D3461D4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54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100" dirty="0"/>
              <a:t>91 blue whales</a:t>
            </a:r>
          </a:p>
          <a:p>
            <a:pPr marL="342900" indent="-342900">
              <a:buAutoNum type="arabicPeriod"/>
            </a:pPr>
            <a:r>
              <a:rPr lang="en-US" sz="1100" dirty="0"/>
              <a:t>50,000 bananas</a:t>
            </a:r>
          </a:p>
          <a:p>
            <a:pPr marL="342900" indent="-342900">
              <a:buAutoNum type="arabicPeriod"/>
            </a:pPr>
            <a:r>
              <a:rPr lang="en-US" sz="1100" dirty="0"/>
              <a:t>10 million ants</a:t>
            </a:r>
          </a:p>
          <a:p>
            <a:pPr marL="342900" indent="-342900">
              <a:buAutoNum type="arabicPeriod"/>
            </a:pPr>
            <a:r>
              <a:rPr lang="en-US" sz="1100" dirty="0"/>
              <a:t>500,000 </a:t>
            </a:r>
            <a:r>
              <a:rPr lang="en-US" sz="1100" dirty="0" err="1"/>
              <a:t>iphones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29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EC8DA98-B642-8FB8-A789-F1BACAA5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>
            <a:extLst>
              <a:ext uri="{FF2B5EF4-FFF2-40B4-BE49-F238E27FC236}">
                <a16:creationId xmlns:a16="http://schemas.microsoft.com/office/drawing/2014/main" id="{C55F65E7-1946-F19E-5492-EEE105664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>
            <a:extLst>
              <a:ext uri="{FF2B5EF4-FFF2-40B4-BE49-F238E27FC236}">
                <a16:creationId xmlns:a16="http://schemas.microsoft.com/office/drawing/2014/main" id="{5CE5C0D3-6FE1-F0A0-4F0C-5A0245A37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92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71B80DC-9509-0DCC-E0B7-0204B9FE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>
            <a:extLst>
              <a:ext uri="{FF2B5EF4-FFF2-40B4-BE49-F238E27FC236}">
                <a16:creationId xmlns:a16="http://schemas.microsoft.com/office/drawing/2014/main" id="{BF5EA548-498B-C36D-BBDE-54C73325A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>
            <a:extLst>
              <a:ext uri="{FF2B5EF4-FFF2-40B4-BE49-F238E27FC236}">
                <a16:creationId xmlns:a16="http://schemas.microsoft.com/office/drawing/2014/main" id="{65189ED9-C731-8FCA-37A1-001B9E540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54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24A73432-C1B4-2F6F-7D09-611163EA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>
            <a:extLst>
              <a:ext uri="{FF2B5EF4-FFF2-40B4-BE49-F238E27FC236}">
                <a16:creationId xmlns:a16="http://schemas.microsoft.com/office/drawing/2014/main" id="{CEB7E475-C6E3-A213-23AD-771871913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>
            <a:extLst>
              <a:ext uri="{FF2B5EF4-FFF2-40B4-BE49-F238E27FC236}">
                <a16:creationId xmlns:a16="http://schemas.microsoft.com/office/drawing/2014/main" id="{4C3FD219-D49D-2B02-82A0-5C4E8AAB3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803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033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7BD8C5A-9F32-39B2-A20F-53D950998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E168F854-BB93-97A1-56AC-A87FE07E2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CA7F01D-67A4-B08F-994B-BBA861A97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70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FED0029-2F22-A56C-A507-EEFC4405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720D2C1-1C6B-5195-F104-3BC32AABD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3754838-73B6-9EB7-AD05-397CCFCE1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49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78084FE-625E-2AC0-04C2-EC753FBC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CEE87DDA-78C4-E94B-68E5-4C3549743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56C86F66-72BF-866B-4A74-3EF89C835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44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04DE192-DBAC-1742-3DD5-632661F6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166CC757-6B0E-B9E7-E6CE-5DC637E9C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2018255-7B71-CBA6-DBE1-03CAD7333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9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518595-23EB-049F-C543-8A57CF95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99AC59B-350C-3B25-701C-533CBC7A7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AAF2891-C39A-9D48-1923-FE3F62486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1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ight Content">
  <p:cSld name="Title Right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body" idx="1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ow Content">
  <p:cSld name="Title Low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2"/>
          <p:cNvSpPr txBox="1">
            <a:spLocks noGrp="1"/>
          </p:cNvSpPr>
          <p:nvPr>
            <p:ph type="body" idx="1"/>
          </p:nvPr>
        </p:nvSpPr>
        <p:spPr>
          <a:xfrm>
            <a:off x="767142" y="4211236"/>
            <a:ext cx="10662860" cy="196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Name">
  <p:cSld name="Photo and Na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body" idx="1"/>
          </p:nvPr>
        </p:nvSpPr>
        <p:spPr>
          <a:xfrm>
            <a:off x="6400801" y="2712277"/>
            <a:ext cx="4610099" cy="1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3"/>
          <p:cNvSpPr>
            <a:spLocks noGrp="1"/>
          </p:cNvSpPr>
          <p:nvPr>
            <p:ph type="pic" idx="2"/>
          </p:nvPr>
        </p:nvSpPr>
        <p:spPr>
          <a:xfrm>
            <a:off x="762000" y="1790701"/>
            <a:ext cx="4964944" cy="43629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hart">
  <p:cSld name="Title Char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4"/>
          <p:cNvSpPr txBox="1">
            <a:spLocks noGrp="1"/>
          </p:cNvSpPr>
          <p:nvPr>
            <p:ph type="body" idx="1"/>
          </p:nvPr>
        </p:nvSpPr>
        <p:spPr>
          <a:xfrm>
            <a:off x="778180" y="1389066"/>
            <a:ext cx="10682816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>
            <a:spLocks noGrp="1"/>
          </p:cNvSpPr>
          <p:nvPr>
            <p:ph type="chart" idx="2"/>
          </p:nvPr>
        </p:nvSpPr>
        <p:spPr>
          <a:xfrm>
            <a:off x="762000" y="1790700"/>
            <a:ext cx="10668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ontent">
  <p:cSld name="Title Subhea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5"/>
          <p:cNvSpPr txBox="1">
            <a:spLocks noGrp="1"/>
          </p:cNvSpPr>
          <p:nvPr>
            <p:ph type="title"/>
          </p:nvPr>
        </p:nvSpPr>
        <p:spPr>
          <a:xfrm>
            <a:off x="765697" y="931352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ontent No Bullets">
  <p:cSld name="Title Subhead Content No 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>
            <a:spLocks noGrp="1"/>
          </p:cNvSpPr>
          <p:nvPr>
            <p:ph type="title"/>
          </p:nvPr>
        </p:nvSpPr>
        <p:spPr>
          <a:xfrm>
            <a:off x="768341" y="931352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Two Content">
  <p:cSld name="Title Subhead Two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7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7"/>
          <p:cNvSpPr txBox="1">
            <a:spLocks noGrp="1"/>
          </p:cNvSpPr>
          <p:nvPr>
            <p:ph type="body" idx="2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body" idx="3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Left Column">
  <p:cSld name="Title Subhead Left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8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8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Right Content">
  <p:cSld name="Title Subhead Right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9"/>
          <p:cNvSpPr txBox="1">
            <a:spLocks noGrp="1"/>
          </p:cNvSpPr>
          <p:nvPr>
            <p:ph type="body" idx="1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9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9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 Low Content">
  <p:cSld name="Title Sub Low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0"/>
          <p:cNvSpPr txBox="1">
            <a:spLocks noGrp="1"/>
          </p:cNvSpPr>
          <p:nvPr>
            <p:ph type="body" idx="1"/>
          </p:nvPr>
        </p:nvSpPr>
        <p:spPr>
          <a:xfrm>
            <a:off x="767142" y="4211236"/>
            <a:ext cx="10662860" cy="196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50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0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Only">
  <p:cSld name="Title Subhead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1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1"/>
          <p:cNvSpPr txBox="1">
            <a:spLocks noGrp="1"/>
          </p:cNvSpPr>
          <p:nvPr>
            <p:ph type="body" idx="1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Photo and Name">
  <p:cSld name="Subhead Photo and Nam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>
            <a:spLocks noGrp="1"/>
          </p:cNvSpPr>
          <p:nvPr>
            <p:ph type="body" idx="1"/>
          </p:nvPr>
        </p:nvSpPr>
        <p:spPr>
          <a:xfrm>
            <a:off x="6400801" y="2712277"/>
            <a:ext cx="4610099" cy="1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2"/>
          <p:cNvSpPr>
            <a:spLocks noGrp="1"/>
          </p:cNvSpPr>
          <p:nvPr>
            <p:ph type="pic" idx="2"/>
          </p:nvPr>
        </p:nvSpPr>
        <p:spPr>
          <a:xfrm>
            <a:off x="762000" y="1790701"/>
            <a:ext cx="4964944" cy="4362915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2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2"/>
          <p:cNvSpPr txBox="1">
            <a:spLocks noGrp="1"/>
          </p:cNvSpPr>
          <p:nvPr>
            <p:ph type="body" idx="3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hart">
  <p:cSld name="Title Subhea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3"/>
          <p:cNvSpPr>
            <a:spLocks noGrp="1"/>
          </p:cNvSpPr>
          <p:nvPr>
            <p:ph type="chart" idx="2"/>
          </p:nvPr>
        </p:nvSpPr>
        <p:spPr>
          <a:xfrm>
            <a:off x="762000" y="1790700"/>
            <a:ext cx="10668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53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3"/>
          <p:cNvSpPr txBox="1">
            <a:spLocks noGrp="1"/>
          </p:cNvSpPr>
          <p:nvPr>
            <p:ph type="body" idx="1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3"/>
          <p:cNvSpPr txBox="1">
            <a:spLocks noGrp="1"/>
          </p:cNvSpPr>
          <p:nvPr>
            <p:ph type="body" idx="3"/>
          </p:nvPr>
        </p:nvSpPr>
        <p:spPr>
          <a:xfrm>
            <a:off x="778180" y="1389066"/>
            <a:ext cx="10682816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page Photo Layout">
  <p:cSld name="Full-page Photo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1 Divider">
  <p:cSld name="Pattern 1 Divid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5"/>
          <p:cNvGrpSpPr/>
          <p:nvPr/>
        </p:nvGrpSpPr>
        <p:grpSpPr>
          <a:xfrm>
            <a:off x="0" y="-8807"/>
            <a:ext cx="12192000" cy="6866807"/>
            <a:chOff x="0" y="-8807"/>
            <a:chExt cx="9144000" cy="6866807"/>
          </a:xfrm>
        </p:grpSpPr>
        <p:pic>
          <p:nvPicPr>
            <p:cNvPr id="147" name="Google Shape;147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-8807"/>
              <a:ext cx="9144000" cy="5551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55"/>
            <p:cNvPicPr preferRelativeResize="0"/>
            <p:nvPr/>
          </p:nvPicPr>
          <p:blipFill rotWithShape="1">
            <a:blip r:embed="rId2">
              <a:alphaModFix/>
            </a:blip>
            <a:srcRect b="60347"/>
            <a:stretch/>
          </p:blipFill>
          <p:spPr>
            <a:xfrm>
              <a:off x="0" y="4656569"/>
              <a:ext cx="9144000" cy="22014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55"/>
          <p:cNvGrpSpPr/>
          <p:nvPr/>
        </p:nvGrpSpPr>
        <p:grpSpPr>
          <a:xfrm>
            <a:off x="-6174" y="1"/>
            <a:ext cx="12204428" cy="2018567"/>
            <a:chOff x="-4632" y="1"/>
            <a:chExt cx="9153321" cy="2018567"/>
          </a:xfrm>
        </p:grpSpPr>
        <p:sp>
          <p:nvSpPr>
            <p:cNvPr id="150" name="Google Shape;150;p55"/>
            <p:cNvSpPr/>
            <p:nvPr/>
          </p:nvSpPr>
          <p:spPr>
            <a:xfrm>
              <a:off x="-4471" y="1"/>
              <a:ext cx="9152942" cy="16975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5"/>
            <p:cNvSpPr/>
            <p:nvPr/>
          </p:nvSpPr>
          <p:spPr>
            <a:xfrm>
              <a:off x="-4632" y="1651788"/>
              <a:ext cx="9153321" cy="366780"/>
            </a:xfrm>
            <a:custGeom>
              <a:avLst/>
              <a:gdLst/>
              <a:ahLst/>
              <a:cxnLst/>
              <a:rect l="l" t="t" r="r" b="b"/>
              <a:pathLst>
                <a:path w="10008" h="10067" extrusionOk="0">
                  <a:moveTo>
                    <a:pt x="5" y="66"/>
                  </a:moveTo>
                  <a:lnTo>
                    <a:pt x="10003" y="0"/>
                  </a:lnTo>
                  <a:cubicBezTo>
                    <a:pt x="10004" y="2614"/>
                    <a:pt x="10007" y="2614"/>
                    <a:pt x="10008" y="5228"/>
                  </a:cubicBezTo>
                  <a:lnTo>
                    <a:pt x="1129" y="5323"/>
                  </a:lnTo>
                  <a:cubicBezTo>
                    <a:pt x="969" y="5323"/>
                    <a:pt x="838" y="6040"/>
                    <a:pt x="725" y="8098"/>
                  </a:cubicBezTo>
                  <a:lnTo>
                    <a:pt x="725" y="8098"/>
                  </a:lnTo>
                  <a:cubicBezTo>
                    <a:pt x="712" y="8366"/>
                    <a:pt x="697" y="8635"/>
                    <a:pt x="684" y="8993"/>
                  </a:cubicBezTo>
                  <a:cubicBezTo>
                    <a:pt x="665" y="9261"/>
                    <a:pt x="649" y="9709"/>
                    <a:pt x="633" y="10067"/>
                  </a:cubicBezTo>
                  <a:cubicBezTo>
                    <a:pt x="615" y="9709"/>
                    <a:pt x="600" y="9261"/>
                    <a:pt x="584" y="8993"/>
                  </a:cubicBezTo>
                  <a:cubicBezTo>
                    <a:pt x="568" y="8635"/>
                    <a:pt x="555" y="8366"/>
                    <a:pt x="540" y="8098"/>
                  </a:cubicBezTo>
                  <a:lnTo>
                    <a:pt x="540" y="8098"/>
                  </a:lnTo>
                  <a:cubicBezTo>
                    <a:pt x="429" y="6129"/>
                    <a:pt x="291" y="5323"/>
                    <a:pt x="136" y="5323"/>
                  </a:cubicBezTo>
                  <a:lnTo>
                    <a:pt x="0" y="5329"/>
                  </a:lnTo>
                  <a:cubicBezTo>
                    <a:pt x="2" y="3575"/>
                    <a:pt x="3" y="1820"/>
                    <a:pt x="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5"/>
          <p:cNvSpPr/>
          <p:nvPr/>
        </p:nvSpPr>
        <p:spPr>
          <a:xfrm>
            <a:off x="1" y="6172200"/>
            <a:ext cx="12203923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5"/>
          <p:cNvSpPr txBox="1"/>
          <p:nvPr/>
        </p:nvSpPr>
        <p:spPr>
          <a:xfrm>
            <a:off x="10630443" y="6406991"/>
            <a:ext cx="41949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20" y="6326189"/>
            <a:ext cx="2568161" cy="3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ttern 3 Thank You">
  <p:cSld name="Pattern 3 Thank You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56"/>
          <p:cNvGrpSpPr/>
          <p:nvPr/>
        </p:nvGrpSpPr>
        <p:grpSpPr>
          <a:xfrm>
            <a:off x="2" y="0"/>
            <a:ext cx="12196348" cy="6858000"/>
            <a:chOff x="0" y="0"/>
            <a:chExt cx="9147261" cy="6858000"/>
          </a:xfrm>
        </p:grpSpPr>
        <p:pic>
          <p:nvPicPr>
            <p:cNvPr id="158" name="Google Shape;158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551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56"/>
            <p:cNvPicPr preferRelativeResize="0"/>
            <p:nvPr/>
          </p:nvPicPr>
          <p:blipFill rotWithShape="1">
            <a:blip r:embed="rId2">
              <a:alphaModFix/>
            </a:blip>
            <a:srcRect b="47184"/>
            <a:stretch/>
          </p:blipFill>
          <p:spPr>
            <a:xfrm>
              <a:off x="3261" y="3925832"/>
              <a:ext cx="9144000" cy="2932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56"/>
          <p:cNvSpPr txBox="1">
            <a:spLocks noGrp="1"/>
          </p:cNvSpPr>
          <p:nvPr>
            <p:ph type="title"/>
          </p:nvPr>
        </p:nvSpPr>
        <p:spPr>
          <a:xfrm>
            <a:off x="1103967" y="2967116"/>
            <a:ext cx="9906935" cy="5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56"/>
          <p:cNvGrpSpPr/>
          <p:nvPr/>
        </p:nvGrpSpPr>
        <p:grpSpPr>
          <a:xfrm>
            <a:off x="4787901" y="5083178"/>
            <a:ext cx="2616200" cy="946151"/>
            <a:chOff x="3590926" y="5083175"/>
            <a:chExt cx="1962150" cy="946151"/>
          </a:xfrm>
        </p:grpSpPr>
        <p:sp>
          <p:nvSpPr>
            <p:cNvPr id="162" name="Google Shape;162;p56"/>
            <p:cNvSpPr/>
            <p:nvPr/>
          </p:nvSpPr>
          <p:spPr>
            <a:xfrm>
              <a:off x="4276726" y="5175250"/>
              <a:ext cx="201613" cy="90488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19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3" y="20"/>
                    <a:pt x="84" y="35"/>
                    <a:pt x="118" y="58"/>
                  </a:cubicBezTo>
                  <a:cubicBezTo>
                    <a:pt x="121" y="53"/>
                    <a:pt x="124" y="47"/>
                    <a:pt x="127" y="42"/>
                  </a:cubicBezTo>
                  <a:cubicBezTo>
                    <a:pt x="96" y="20"/>
                    <a:pt x="59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6"/>
            <p:cNvSpPr/>
            <p:nvPr/>
          </p:nvSpPr>
          <p:spPr>
            <a:xfrm>
              <a:off x="4424363" y="5083175"/>
              <a:ext cx="285750" cy="333375"/>
            </a:xfrm>
            <a:custGeom>
              <a:avLst/>
              <a:gdLst/>
              <a:ahLst/>
              <a:cxnLst/>
              <a:rect l="l" t="t" r="r" b="b"/>
              <a:pathLst>
                <a:path w="181" h="211" extrusionOk="0">
                  <a:moveTo>
                    <a:pt x="164" y="0"/>
                  </a:moveTo>
                  <a:cubicBezTo>
                    <a:pt x="109" y="16"/>
                    <a:pt x="63" y="53"/>
                    <a:pt x="34" y="100"/>
                  </a:cubicBezTo>
                  <a:cubicBezTo>
                    <a:pt x="31" y="105"/>
                    <a:pt x="28" y="111"/>
                    <a:pt x="25" y="116"/>
                  </a:cubicBezTo>
                  <a:cubicBezTo>
                    <a:pt x="11" y="142"/>
                    <a:pt x="3" y="171"/>
                    <a:pt x="0" y="202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1" y="180"/>
                    <a:pt x="21" y="150"/>
                    <a:pt x="36" y="124"/>
                  </a:cubicBezTo>
                  <a:cubicBezTo>
                    <a:pt x="38" y="119"/>
                    <a:pt x="42" y="114"/>
                    <a:pt x="45" y="109"/>
                  </a:cubicBezTo>
                  <a:cubicBezTo>
                    <a:pt x="76" y="63"/>
                    <a:pt x="125" y="29"/>
                    <a:pt x="181" y="17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6"/>
            <p:cNvSpPr/>
            <p:nvPr/>
          </p:nvSpPr>
          <p:spPr>
            <a:xfrm>
              <a:off x="4371976" y="5083175"/>
              <a:ext cx="284163" cy="333375"/>
            </a:xfrm>
            <a:custGeom>
              <a:avLst/>
              <a:gdLst/>
              <a:ahLst/>
              <a:cxnLst/>
              <a:rect l="l" t="t" r="r" b="b"/>
              <a:pathLst>
                <a:path w="180" h="211" extrusionOk="0">
                  <a:moveTo>
                    <a:pt x="16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92" y="38"/>
                    <a:pt x="166" y="116"/>
                    <a:pt x="171" y="211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73" y="106"/>
                    <a:pt x="106" y="26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6"/>
            <p:cNvSpPr/>
            <p:nvPr/>
          </p:nvSpPr>
          <p:spPr>
            <a:xfrm>
              <a:off x="4467226" y="5319713"/>
              <a:ext cx="73025" cy="136525"/>
            </a:xfrm>
            <a:custGeom>
              <a:avLst/>
              <a:gdLst/>
              <a:ahLst/>
              <a:cxnLst/>
              <a:rect l="l" t="t" r="r" b="b"/>
              <a:pathLst>
                <a:path w="47" h="87" extrusionOk="0">
                  <a:moveTo>
                    <a:pt x="0" y="78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16" y="59"/>
                    <a:pt x="29" y="34"/>
                    <a:pt x="47" y="12"/>
                  </a:cubicBezTo>
                  <a:cubicBezTo>
                    <a:pt x="44" y="8"/>
                    <a:pt x="40" y="4"/>
                    <a:pt x="37" y="0"/>
                  </a:cubicBezTo>
                  <a:cubicBezTo>
                    <a:pt x="20" y="23"/>
                    <a:pt x="7" y="50"/>
                    <a:pt x="0" y="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6"/>
            <p:cNvSpPr/>
            <p:nvPr/>
          </p:nvSpPr>
          <p:spPr>
            <a:xfrm>
              <a:off x="4540251" y="5175250"/>
              <a:ext cx="265113" cy="144463"/>
            </a:xfrm>
            <a:custGeom>
              <a:avLst/>
              <a:gdLst/>
              <a:ahLst/>
              <a:cxnLst/>
              <a:rect l="l" t="t" r="r" b="b"/>
              <a:pathLst>
                <a:path w="167" h="92" extrusionOk="0">
                  <a:moveTo>
                    <a:pt x="167" y="18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89" y="7"/>
                    <a:pt x="36" y="36"/>
                    <a:pt x="0" y="80"/>
                  </a:cubicBezTo>
                  <a:cubicBezTo>
                    <a:pt x="3" y="84"/>
                    <a:pt x="7" y="88"/>
                    <a:pt x="10" y="92"/>
                  </a:cubicBezTo>
                  <a:cubicBezTo>
                    <a:pt x="49" y="49"/>
                    <a:pt x="106" y="21"/>
                    <a:pt x="16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6"/>
            <p:cNvSpPr/>
            <p:nvPr/>
          </p:nvSpPr>
          <p:spPr>
            <a:xfrm>
              <a:off x="4481513" y="5254625"/>
              <a:ext cx="133350" cy="201613"/>
            </a:xfrm>
            <a:custGeom>
              <a:avLst/>
              <a:gdLst/>
              <a:ahLst/>
              <a:cxnLst/>
              <a:rect l="l" t="t" r="r" b="b"/>
              <a:pathLst>
                <a:path w="85" h="128" extrusionOk="0">
                  <a:moveTo>
                    <a:pt x="48" y="41"/>
                  </a:moveTo>
                  <a:cubicBezTo>
                    <a:pt x="45" y="37"/>
                    <a:pt x="41" y="33"/>
                    <a:pt x="38" y="29"/>
                  </a:cubicBezTo>
                  <a:cubicBezTo>
                    <a:pt x="29" y="18"/>
                    <a:pt x="19" y="9"/>
                    <a:pt x="9" y="0"/>
                  </a:cubicBezTo>
                  <a:cubicBezTo>
                    <a:pt x="6" y="5"/>
                    <a:pt x="2" y="10"/>
                    <a:pt x="0" y="15"/>
                  </a:cubicBezTo>
                  <a:cubicBezTo>
                    <a:pt x="10" y="23"/>
                    <a:pt x="19" y="32"/>
                    <a:pt x="28" y="41"/>
                  </a:cubicBezTo>
                  <a:cubicBezTo>
                    <a:pt x="31" y="45"/>
                    <a:pt x="35" y="49"/>
                    <a:pt x="38" y="53"/>
                  </a:cubicBezTo>
                  <a:cubicBezTo>
                    <a:pt x="55" y="75"/>
                    <a:pt x="69" y="100"/>
                    <a:pt x="76" y="128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78" y="91"/>
                    <a:pt x="65" y="64"/>
                    <a:pt x="48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6"/>
            <p:cNvSpPr/>
            <p:nvPr/>
          </p:nvSpPr>
          <p:spPr>
            <a:xfrm>
              <a:off x="4716463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6"/>
            <p:cNvSpPr/>
            <p:nvPr/>
          </p:nvSpPr>
          <p:spPr>
            <a:xfrm>
              <a:off x="4781551" y="5919788"/>
              <a:ext cx="55563" cy="1095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7"/>
                  </a:moveTo>
                  <a:cubicBezTo>
                    <a:pt x="0" y="8"/>
                    <a:pt x="5" y="0"/>
                    <a:pt x="17" y="0"/>
                  </a:cubicBezTo>
                  <a:cubicBezTo>
                    <a:pt x="29" y="0"/>
                    <a:pt x="35" y="8"/>
                    <a:pt x="35" y="17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1"/>
                    <a:pt x="29" y="69"/>
                    <a:pt x="17" y="69"/>
                  </a:cubicBezTo>
                  <a:cubicBezTo>
                    <a:pt x="5" y="69"/>
                    <a:pt x="0" y="61"/>
                    <a:pt x="0" y="52"/>
                  </a:cubicBezTo>
                  <a:lnTo>
                    <a:pt x="0" y="17"/>
                  </a:lnTo>
                  <a:close/>
                  <a:moveTo>
                    <a:pt x="11" y="52"/>
                  </a:moveTo>
                  <a:cubicBezTo>
                    <a:pt x="11" y="57"/>
                    <a:pt x="13" y="59"/>
                    <a:pt x="17" y="59"/>
                  </a:cubicBezTo>
                  <a:cubicBezTo>
                    <a:pt x="22" y="59"/>
                    <a:pt x="23" y="57"/>
                    <a:pt x="23" y="5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2" y="10"/>
                    <a:pt x="17" y="10"/>
                  </a:cubicBezTo>
                  <a:cubicBezTo>
                    <a:pt x="13" y="10"/>
                    <a:pt x="11" y="13"/>
                    <a:pt x="11" y="18"/>
                  </a:cubicBezTo>
                  <a:lnTo>
                    <a:pt x="1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6"/>
            <p:cNvSpPr/>
            <p:nvPr/>
          </p:nvSpPr>
          <p:spPr>
            <a:xfrm>
              <a:off x="4852988" y="5921375"/>
              <a:ext cx="58738" cy="106363"/>
            </a:xfrm>
            <a:custGeom>
              <a:avLst/>
              <a:gdLst/>
              <a:ahLst/>
              <a:cxnLst/>
              <a:rect l="l" t="t" r="r" b="b"/>
              <a:pathLst>
                <a:path w="37" h="67" extrusionOk="0">
                  <a:moveTo>
                    <a:pt x="1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0"/>
                    <a:pt x="35" y="6"/>
                    <a:pt x="35" y="20"/>
                  </a:cubicBezTo>
                  <a:cubicBezTo>
                    <a:pt x="35" y="31"/>
                    <a:pt x="31" y="35"/>
                    <a:pt x="27" y="3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0"/>
                    <a:pt x="13" y="40"/>
                    <a:pt x="11" y="40"/>
                  </a:cubicBezTo>
                  <a:lnTo>
                    <a:pt x="11" y="67"/>
                  </a:lnTo>
                  <a:close/>
                  <a:moveTo>
                    <a:pt x="1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4" y="28"/>
                    <a:pt x="24" y="20"/>
                  </a:cubicBezTo>
                  <a:cubicBezTo>
                    <a:pt x="24" y="12"/>
                    <a:pt x="22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6"/>
            <p:cNvSpPr/>
            <p:nvPr/>
          </p:nvSpPr>
          <p:spPr>
            <a:xfrm>
              <a:off x="3889376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6"/>
            <p:cNvSpPr/>
            <p:nvPr/>
          </p:nvSpPr>
          <p:spPr>
            <a:xfrm>
              <a:off x="3954463" y="5919788"/>
              <a:ext cx="55563" cy="1095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7"/>
                  </a:moveTo>
                  <a:cubicBezTo>
                    <a:pt x="0" y="8"/>
                    <a:pt x="5" y="0"/>
                    <a:pt x="17" y="0"/>
                  </a:cubicBezTo>
                  <a:cubicBezTo>
                    <a:pt x="29" y="0"/>
                    <a:pt x="35" y="8"/>
                    <a:pt x="35" y="17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1"/>
                    <a:pt x="29" y="69"/>
                    <a:pt x="17" y="69"/>
                  </a:cubicBezTo>
                  <a:cubicBezTo>
                    <a:pt x="5" y="69"/>
                    <a:pt x="0" y="61"/>
                    <a:pt x="0" y="52"/>
                  </a:cubicBezTo>
                  <a:lnTo>
                    <a:pt x="0" y="17"/>
                  </a:lnTo>
                  <a:close/>
                  <a:moveTo>
                    <a:pt x="11" y="52"/>
                  </a:moveTo>
                  <a:cubicBezTo>
                    <a:pt x="11" y="57"/>
                    <a:pt x="13" y="59"/>
                    <a:pt x="17" y="59"/>
                  </a:cubicBezTo>
                  <a:cubicBezTo>
                    <a:pt x="22" y="59"/>
                    <a:pt x="23" y="57"/>
                    <a:pt x="23" y="5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2" y="10"/>
                    <a:pt x="17" y="10"/>
                  </a:cubicBezTo>
                  <a:cubicBezTo>
                    <a:pt x="13" y="10"/>
                    <a:pt x="11" y="13"/>
                    <a:pt x="11" y="18"/>
                  </a:cubicBezTo>
                  <a:lnTo>
                    <a:pt x="1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6"/>
            <p:cNvSpPr/>
            <p:nvPr/>
          </p:nvSpPr>
          <p:spPr>
            <a:xfrm>
              <a:off x="4025901" y="5921375"/>
              <a:ext cx="58738" cy="106363"/>
            </a:xfrm>
            <a:custGeom>
              <a:avLst/>
              <a:gdLst/>
              <a:ahLst/>
              <a:cxnLst/>
              <a:rect l="l" t="t" r="r" b="b"/>
              <a:pathLst>
                <a:path w="37" h="67" extrusionOk="0">
                  <a:moveTo>
                    <a:pt x="1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0"/>
                    <a:pt x="36" y="6"/>
                    <a:pt x="36" y="20"/>
                  </a:cubicBezTo>
                  <a:cubicBezTo>
                    <a:pt x="36" y="31"/>
                    <a:pt x="31" y="35"/>
                    <a:pt x="27" y="3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0"/>
                    <a:pt x="13" y="40"/>
                    <a:pt x="11" y="40"/>
                  </a:cubicBezTo>
                  <a:lnTo>
                    <a:pt x="11" y="67"/>
                  </a:lnTo>
                  <a:close/>
                  <a:moveTo>
                    <a:pt x="1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4" y="28"/>
                    <a:pt x="24" y="20"/>
                  </a:cubicBezTo>
                  <a:cubicBezTo>
                    <a:pt x="24" y="12"/>
                    <a:pt x="22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6"/>
            <p:cNvSpPr/>
            <p:nvPr/>
          </p:nvSpPr>
          <p:spPr>
            <a:xfrm>
              <a:off x="4125913" y="5921375"/>
              <a:ext cx="96838" cy="106363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26" y="0"/>
                  </a:moveTo>
                  <a:lnTo>
                    <a:pt x="35" y="0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0" y="0"/>
                  </a:lnTo>
                  <a:lnTo>
                    <a:pt x="61" y="0"/>
                  </a:lnTo>
                  <a:lnTo>
                    <a:pt x="49" y="67"/>
                  </a:lnTo>
                  <a:lnTo>
                    <a:pt x="39" y="67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3" y="67"/>
                  </a:lnTo>
                  <a:lnTo>
                    <a:pt x="13" y="67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6"/>
            <p:cNvSpPr/>
            <p:nvPr/>
          </p:nvSpPr>
          <p:spPr>
            <a:xfrm>
              <a:off x="4240213" y="5921375"/>
              <a:ext cx="17463" cy="106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6"/>
            <p:cNvSpPr/>
            <p:nvPr/>
          </p:nvSpPr>
          <p:spPr>
            <a:xfrm>
              <a:off x="4281488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6"/>
            <p:cNvSpPr/>
            <p:nvPr/>
          </p:nvSpPr>
          <p:spPr>
            <a:xfrm>
              <a:off x="4343401" y="5921375"/>
              <a:ext cx="55563" cy="10636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9" y="0"/>
                    <a:pt x="35" y="7"/>
                    <a:pt x="35" y="2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61"/>
                    <a:pt x="29" y="67"/>
                    <a:pt x="1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  <a:moveTo>
                    <a:pt x="11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21" y="58"/>
                    <a:pt x="23" y="55"/>
                    <a:pt x="23" y="4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2"/>
                    <a:pt x="21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6"/>
            <p:cNvSpPr/>
            <p:nvPr/>
          </p:nvSpPr>
          <p:spPr>
            <a:xfrm>
              <a:off x="4419601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6"/>
            <p:cNvSpPr/>
            <p:nvPr/>
          </p:nvSpPr>
          <p:spPr>
            <a:xfrm>
              <a:off x="4483101" y="5921375"/>
              <a:ext cx="19050" cy="106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6"/>
            <p:cNvSpPr/>
            <p:nvPr/>
          </p:nvSpPr>
          <p:spPr>
            <a:xfrm>
              <a:off x="4524376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6"/>
            <p:cNvSpPr/>
            <p:nvPr/>
          </p:nvSpPr>
          <p:spPr>
            <a:xfrm>
              <a:off x="4592638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6" y="27"/>
                  </a:lnTo>
                  <a:lnTo>
                    <a:pt x="26" y="37"/>
                  </a:lnTo>
                  <a:lnTo>
                    <a:pt x="11" y="37"/>
                  </a:lnTo>
                  <a:lnTo>
                    <a:pt x="11" y="57"/>
                  </a:lnTo>
                  <a:lnTo>
                    <a:pt x="32" y="57"/>
                  </a:lnTo>
                  <a:lnTo>
                    <a:pt x="3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6"/>
            <p:cNvSpPr/>
            <p:nvPr/>
          </p:nvSpPr>
          <p:spPr>
            <a:xfrm>
              <a:off x="4656138" y="6010275"/>
              <a:ext cx="17463" cy="174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6"/>
            <p:cNvSpPr/>
            <p:nvPr/>
          </p:nvSpPr>
          <p:spPr>
            <a:xfrm>
              <a:off x="4959351" y="5921375"/>
              <a:ext cx="61913" cy="106363"/>
            </a:xfrm>
            <a:custGeom>
              <a:avLst/>
              <a:gdLst/>
              <a:ahLst/>
              <a:cxnLst/>
              <a:rect l="l" t="t" r="r" b="b"/>
              <a:pathLst>
                <a:path w="39" h="67" extrusionOk="0">
                  <a:moveTo>
                    <a:pt x="11" y="67"/>
                  </a:moveTo>
                  <a:lnTo>
                    <a:pt x="0" y="67"/>
                  </a:lnTo>
                  <a:lnTo>
                    <a:pt x="13" y="0"/>
                  </a:lnTo>
                  <a:lnTo>
                    <a:pt x="27" y="0"/>
                  </a:lnTo>
                  <a:lnTo>
                    <a:pt x="39" y="67"/>
                  </a:lnTo>
                  <a:lnTo>
                    <a:pt x="28" y="67"/>
                  </a:lnTo>
                  <a:lnTo>
                    <a:pt x="26" y="52"/>
                  </a:lnTo>
                  <a:lnTo>
                    <a:pt x="13" y="52"/>
                  </a:lnTo>
                  <a:lnTo>
                    <a:pt x="11" y="67"/>
                  </a:lnTo>
                  <a:close/>
                  <a:moveTo>
                    <a:pt x="15" y="42"/>
                  </a:moveTo>
                  <a:lnTo>
                    <a:pt x="24" y="4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5" y="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6"/>
            <p:cNvSpPr/>
            <p:nvPr/>
          </p:nvSpPr>
          <p:spPr>
            <a:xfrm>
              <a:off x="5037138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6"/>
            <p:cNvSpPr/>
            <p:nvPr/>
          </p:nvSpPr>
          <p:spPr>
            <a:xfrm>
              <a:off x="5095876" y="5921375"/>
              <a:ext cx="47625" cy="106363"/>
            </a:xfrm>
            <a:custGeom>
              <a:avLst/>
              <a:gdLst/>
              <a:ahLst/>
              <a:cxnLst/>
              <a:rect l="l" t="t" r="r" b="b"/>
              <a:pathLst>
                <a:path w="30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30" y="57"/>
                  </a:lnTo>
                  <a:lnTo>
                    <a:pt x="3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6"/>
            <p:cNvSpPr/>
            <p:nvPr/>
          </p:nvSpPr>
          <p:spPr>
            <a:xfrm>
              <a:off x="5156201" y="6010275"/>
              <a:ext cx="17463" cy="174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6"/>
            <p:cNvSpPr/>
            <p:nvPr/>
          </p:nvSpPr>
          <p:spPr>
            <a:xfrm>
              <a:off x="3590926" y="5618163"/>
              <a:ext cx="90488" cy="203200"/>
            </a:xfrm>
            <a:custGeom>
              <a:avLst/>
              <a:gdLst/>
              <a:ahLst/>
              <a:cxnLst/>
              <a:rect l="l" t="t" r="r" b="b"/>
              <a:pathLst>
                <a:path w="57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109"/>
                  </a:lnTo>
                  <a:lnTo>
                    <a:pt x="57" y="109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6"/>
            <p:cNvSpPr/>
            <p:nvPr/>
          </p:nvSpPr>
          <p:spPr>
            <a:xfrm>
              <a:off x="3713163" y="5618163"/>
              <a:ext cx="36513" cy="20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6"/>
            <p:cNvSpPr/>
            <p:nvPr/>
          </p:nvSpPr>
          <p:spPr>
            <a:xfrm>
              <a:off x="3783013" y="5618163"/>
              <a:ext cx="107950" cy="203200"/>
            </a:xfrm>
            <a:custGeom>
              <a:avLst/>
              <a:gdLst/>
              <a:ahLst/>
              <a:cxnLst/>
              <a:rect l="l" t="t" r="r" b="b"/>
              <a:pathLst>
                <a:path w="68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8" y="73"/>
                  </a:lnTo>
                  <a:lnTo>
                    <a:pt x="48" y="73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68" y="128"/>
                  </a:lnTo>
                  <a:lnTo>
                    <a:pt x="49" y="128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6"/>
            <p:cNvSpPr/>
            <p:nvPr/>
          </p:nvSpPr>
          <p:spPr>
            <a:xfrm>
              <a:off x="3924301" y="5613400"/>
              <a:ext cx="106363" cy="209550"/>
            </a:xfrm>
            <a:custGeom>
              <a:avLst/>
              <a:gdLst/>
              <a:ahLst/>
              <a:cxnLst/>
              <a:rect l="l" t="t" r="r" b="b"/>
              <a:pathLst>
                <a:path w="67" h="133" extrusionOk="0">
                  <a:moveTo>
                    <a:pt x="45" y="4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5" y="24"/>
                    <a:pt x="40" y="20"/>
                    <a:pt x="34" y="20"/>
                  </a:cubicBezTo>
                  <a:cubicBezTo>
                    <a:pt x="25" y="20"/>
                    <a:pt x="23" y="24"/>
                    <a:pt x="23" y="34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9"/>
                    <a:pt x="25" y="114"/>
                    <a:pt x="34" y="114"/>
                  </a:cubicBezTo>
                  <a:cubicBezTo>
                    <a:pt x="42" y="114"/>
                    <a:pt x="45" y="109"/>
                    <a:pt x="45" y="101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7" y="118"/>
                    <a:pt x="57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1" y="0"/>
                    <a:pt x="34" y="0"/>
                  </a:cubicBezTo>
                  <a:cubicBezTo>
                    <a:pt x="57" y="0"/>
                    <a:pt x="67" y="16"/>
                    <a:pt x="67" y="36"/>
                  </a:cubicBezTo>
                  <a:cubicBezTo>
                    <a:pt x="67" y="45"/>
                    <a:pt x="67" y="45"/>
                    <a:pt x="67" y="45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6"/>
            <p:cNvSpPr/>
            <p:nvPr/>
          </p:nvSpPr>
          <p:spPr>
            <a:xfrm>
              <a:off x="4064001" y="5613400"/>
              <a:ext cx="107950" cy="209550"/>
            </a:xfrm>
            <a:custGeom>
              <a:avLst/>
              <a:gdLst/>
              <a:ahLst/>
              <a:cxnLst/>
              <a:rect l="l" t="t" r="r" b="b"/>
              <a:pathLst>
                <a:path w="68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7" y="0"/>
                    <a:pt x="68" y="15"/>
                    <a:pt x="68" y="33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18"/>
                    <a:pt x="57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2" y="100"/>
                  </a:moveTo>
                  <a:cubicBezTo>
                    <a:pt x="22" y="109"/>
                    <a:pt x="25" y="114"/>
                    <a:pt x="34" y="114"/>
                  </a:cubicBezTo>
                  <a:cubicBezTo>
                    <a:pt x="43" y="114"/>
                    <a:pt x="46" y="109"/>
                    <a:pt x="46" y="100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20"/>
                    <a:pt x="34" y="20"/>
                  </a:cubicBezTo>
                  <a:cubicBezTo>
                    <a:pt x="25" y="20"/>
                    <a:pt x="22" y="24"/>
                    <a:pt x="22" y="34"/>
                  </a:cubicBezTo>
                  <a:lnTo>
                    <a:pt x="22" y="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6"/>
            <p:cNvSpPr/>
            <p:nvPr/>
          </p:nvSpPr>
          <p:spPr>
            <a:xfrm>
              <a:off x="4205288" y="5616575"/>
              <a:ext cx="90488" cy="204788"/>
            </a:xfrm>
            <a:custGeom>
              <a:avLst/>
              <a:gdLst/>
              <a:ahLst/>
              <a:cxnLst/>
              <a:rect l="l" t="t" r="r" b="b"/>
              <a:pathLst>
                <a:path w="57" h="129" extrusionOk="0">
                  <a:moveTo>
                    <a:pt x="0" y="129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110"/>
                  </a:lnTo>
                  <a:lnTo>
                    <a:pt x="57" y="110"/>
                  </a:lnTo>
                  <a:lnTo>
                    <a:pt x="57" y="12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6"/>
            <p:cNvSpPr/>
            <p:nvPr/>
          </p:nvSpPr>
          <p:spPr>
            <a:xfrm>
              <a:off x="4324351" y="5616575"/>
              <a:ext cx="109538" cy="204788"/>
            </a:xfrm>
            <a:custGeom>
              <a:avLst/>
              <a:gdLst/>
              <a:ahLst/>
              <a:cxnLst/>
              <a:rect l="l" t="t" r="r" b="b"/>
              <a:pathLst>
                <a:path w="69" h="129" extrusionOk="0">
                  <a:moveTo>
                    <a:pt x="0" y="129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8" y="73"/>
                  </a:lnTo>
                  <a:lnTo>
                    <a:pt x="49" y="73"/>
                  </a:lnTo>
                  <a:lnTo>
                    <a:pt x="49" y="0"/>
                  </a:lnTo>
                  <a:lnTo>
                    <a:pt x="69" y="0"/>
                  </a:lnTo>
                  <a:lnTo>
                    <a:pt x="69" y="129"/>
                  </a:lnTo>
                  <a:lnTo>
                    <a:pt x="49" y="129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12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6"/>
            <p:cNvSpPr/>
            <p:nvPr/>
          </p:nvSpPr>
          <p:spPr>
            <a:xfrm>
              <a:off x="4540251" y="5618163"/>
              <a:ext cx="114300" cy="203200"/>
            </a:xfrm>
            <a:custGeom>
              <a:avLst/>
              <a:gdLst/>
              <a:ahLst/>
              <a:cxnLst/>
              <a:rect l="l" t="t" r="r" b="b"/>
              <a:pathLst>
                <a:path w="72" h="129" extrusionOk="0">
                  <a:moveTo>
                    <a:pt x="0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9" y="0"/>
                    <a:pt x="72" y="10"/>
                    <a:pt x="72" y="38"/>
                  </a:cubicBezTo>
                  <a:cubicBezTo>
                    <a:pt x="72" y="65"/>
                    <a:pt x="59" y="76"/>
                    <a:pt x="3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129"/>
                    <a:pt x="22" y="129"/>
                    <a:pt x="22" y="129"/>
                  </a:cubicBezTo>
                  <a:lnTo>
                    <a:pt x="0" y="129"/>
                  </a:lnTo>
                  <a:close/>
                  <a:moveTo>
                    <a:pt x="22" y="58"/>
                  </a:moveTo>
                  <a:cubicBezTo>
                    <a:pt x="31" y="58"/>
                    <a:pt x="31" y="58"/>
                    <a:pt x="31" y="58"/>
                  </a:cubicBezTo>
                  <a:cubicBezTo>
                    <a:pt x="45" y="58"/>
                    <a:pt x="50" y="53"/>
                    <a:pt x="50" y="38"/>
                  </a:cubicBezTo>
                  <a:cubicBezTo>
                    <a:pt x="50" y="22"/>
                    <a:pt x="45" y="18"/>
                    <a:pt x="31" y="18"/>
                  </a:cubicBezTo>
                  <a:cubicBezTo>
                    <a:pt x="22" y="18"/>
                    <a:pt x="22" y="18"/>
                    <a:pt x="22" y="18"/>
                  </a:cubicBezTo>
                  <a:lnTo>
                    <a:pt x="22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6"/>
            <p:cNvSpPr/>
            <p:nvPr/>
          </p:nvSpPr>
          <p:spPr>
            <a:xfrm>
              <a:off x="4656138" y="5618163"/>
              <a:ext cx="119063" cy="203200"/>
            </a:xfrm>
            <a:custGeom>
              <a:avLst/>
              <a:gdLst/>
              <a:ahLst/>
              <a:cxnLst/>
              <a:rect l="l" t="t" r="r" b="b"/>
              <a:pathLst>
                <a:path w="75" h="128" extrusionOk="0">
                  <a:moveTo>
                    <a:pt x="21" y="128"/>
                  </a:moveTo>
                  <a:lnTo>
                    <a:pt x="0" y="128"/>
                  </a:lnTo>
                  <a:lnTo>
                    <a:pt x="24" y="0"/>
                  </a:lnTo>
                  <a:lnTo>
                    <a:pt x="51" y="0"/>
                  </a:lnTo>
                  <a:lnTo>
                    <a:pt x="75" y="128"/>
                  </a:lnTo>
                  <a:lnTo>
                    <a:pt x="54" y="128"/>
                  </a:lnTo>
                  <a:lnTo>
                    <a:pt x="50" y="99"/>
                  </a:lnTo>
                  <a:lnTo>
                    <a:pt x="25" y="99"/>
                  </a:lnTo>
                  <a:lnTo>
                    <a:pt x="21" y="128"/>
                  </a:lnTo>
                  <a:close/>
                  <a:moveTo>
                    <a:pt x="28" y="80"/>
                  </a:moveTo>
                  <a:lnTo>
                    <a:pt x="46" y="80"/>
                  </a:lnTo>
                  <a:lnTo>
                    <a:pt x="38" y="25"/>
                  </a:lnTo>
                  <a:lnTo>
                    <a:pt x="37" y="25"/>
                  </a:lnTo>
                  <a:lnTo>
                    <a:pt x="28" y="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6"/>
            <p:cNvSpPr/>
            <p:nvPr/>
          </p:nvSpPr>
          <p:spPr>
            <a:xfrm>
              <a:off x="4799013" y="5618163"/>
              <a:ext cx="114300" cy="203200"/>
            </a:xfrm>
            <a:custGeom>
              <a:avLst/>
              <a:gdLst/>
              <a:ahLst/>
              <a:cxnLst/>
              <a:rect l="l" t="t" r="r" b="b"/>
              <a:pathLst>
                <a:path w="72" h="129" extrusionOk="0">
                  <a:moveTo>
                    <a:pt x="22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6" y="0"/>
                    <a:pt x="68" y="10"/>
                    <a:pt x="68" y="38"/>
                  </a:cubicBezTo>
                  <a:cubicBezTo>
                    <a:pt x="68" y="59"/>
                    <a:pt x="60" y="67"/>
                    <a:pt x="53" y="70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0" y="76"/>
                    <a:pt x="26" y="76"/>
                    <a:pt x="22" y="76"/>
                  </a:cubicBezTo>
                  <a:lnTo>
                    <a:pt x="22" y="129"/>
                  </a:lnTo>
                  <a:close/>
                  <a:moveTo>
                    <a:pt x="22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42" y="58"/>
                    <a:pt x="46" y="53"/>
                    <a:pt x="46" y="38"/>
                  </a:cubicBezTo>
                  <a:cubicBezTo>
                    <a:pt x="46" y="22"/>
                    <a:pt x="42" y="18"/>
                    <a:pt x="30" y="18"/>
                  </a:cubicBezTo>
                  <a:cubicBezTo>
                    <a:pt x="22" y="18"/>
                    <a:pt x="22" y="18"/>
                    <a:pt x="22" y="18"/>
                  </a:cubicBezTo>
                  <a:lnTo>
                    <a:pt x="22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6"/>
            <p:cNvSpPr/>
            <p:nvPr/>
          </p:nvSpPr>
          <p:spPr>
            <a:xfrm>
              <a:off x="4935538" y="5618163"/>
              <a:ext cx="112713" cy="203200"/>
            </a:xfrm>
            <a:custGeom>
              <a:avLst/>
              <a:gdLst/>
              <a:ahLst/>
              <a:cxnLst/>
              <a:rect l="l" t="t" r="r" b="b"/>
              <a:pathLst>
                <a:path w="71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46" y="0"/>
                  </a:lnTo>
                  <a:lnTo>
                    <a:pt x="68" y="0"/>
                  </a:lnTo>
                  <a:lnTo>
                    <a:pt x="44" y="47"/>
                  </a:lnTo>
                  <a:lnTo>
                    <a:pt x="71" y="128"/>
                  </a:lnTo>
                  <a:lnTo>
                    <a:pt x="48" y="12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22" y="82"/>
                  </a:lnTo>
                  <a:lnTo>
                    <a:pt x="22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6"/>
            <p:cNvSpPr/>
            <p:nvPr/>
          </p:nvSpPr>
          <p:spPr>
            <a:xfrm>
              <a:off x="5124451" y="5618163"/>
              <a:ext cx="101600" cy="20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5" y="19"/>
                  </a:moveTo>
                  <a:lnTo>
                    <a:pt x="5" y="0"/>
                  </a:lnTo>
                  <a:lnTo>
                    <a:pt x="64" y="0"/>
                  </a:lnTo>
                  <a:lnTo>
                    <a:pt x="64" y="21"/>
                  </a:lnTo>
                  <a:lnTo>
                    <a:pt x="23" y="109"/>
                  </a:lnTo>
                  <a:lnTo>
                    <a:pt x="64" y="109"/>
                  </a:lnTo>
                  <a:lnTo>
                    <a:pt x="64" y="128"/>
                  </a:lnTo>
                  <a:lnTo>
                    <a:pt x="0" y="128"/>
                  </a:lnTo>
                  <a:lnTo>
                    <a:pt x="0" y="107"/>
                  </a:lnTo>
                  <a:lnTo>
                    <a:pt x="42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6"/>
            <p:cNvSpPr/>
            <p:nvPr/>
          </p:nvSpPr>
          <p:spPr>
            <a:xfrm>
              <a:off x="5248276" y="5614988"/>
              <a:ext cx="107950" cy="209550"/>
            </a:xfrm>
            <a:custGeom>
              <a:avLst/>
              <a:gdLst/>
              <a:ahLst/>
              <a:cxnLst/>
              <a:rect l="l" t="t" r="r" b="b"/>
              <a:pathLst>
                <a:path w="68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8" y="0"/>
                    <a:pt x="68" y="15"/>
                    <a:pt x="68" y="33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18"/>
                    <a:pt x="58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3" y="99"/>
                  </a:moveTo>
                  <a:cubicBezTo>
                    <a:pt x="23" y="109"/>
                    <a:pt x="25" y="113"/>
                    <a:pt x="34" y="113"/>
                  </a:cubicBezTo>
                  <a:cubicBezTo>
                    <a:pt x="43" y="113"/>
                    <a:pt x="46" y="109"/>
                    <a:pt x="46" y="99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19"/>
                    <a:pt x="34" y="19"/>
                  </a:cubicBezTo>
                  <a:cubicBezTo>
                    <a:pt x="25" y="19"/>
                    <a:pt x="23" y="24"/>
                    <a:pt x="23" y="34"/>
                  </a:cubicBezTo>
                  <a:lnTo>
                    <a:pt x="23" y="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6"/>
            <p:cNvSpPr/>
            <p:nvPr/>
          </p:nvSpPr>
          <p:spPr>
            <a:xfrm>
              <a:off x="5381626" y="5614988"/>
              <a:ext cx="109538" cy="209550"/>
            </a:xfrm>
            <a:custGeom>
              <a:avLst/>
              <a:gdLst/>
              <a:ahLst/>
              <a:cxnLst/>
              <a:rect l="l" t="t" r="r" b="b"/>
              <a:pathLst>
                <a:path w="69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8" y="0"/>
                    <a:pt x="69" y="15"/>
                    <a:pt x="69" y="33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18"/>
                    <a:pt x="58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3" y="99"/>
                  </a:moveTo>
                  <a:cubicBezTo>
                    <a:pt x="23" y="109"/>
                    <a:pt x="26" y="113"/>
                    <a:pt x="34" y="113"/>
                  </a:cubicBezTo>
                  <a:cubicBezTo>
                    <a:pt x="43" y="113"/>
                    <a:pt x="46" y="109"/>
                    <a:pt x="46" y="99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19"/>
                    <a:pt x="34" y="19"/>
                  </a:cubicBezTo>
                  <a:cubicBezTo>
                    <a:pt x="26" y="19"/>
                    <a:pt x="23" y="24"/>
                    <a:pt x="23" y="34"/>
                  </a:cubicBezTo>
                  <a:lnTo>
                    <a:pt x="23" y="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6"/>
            <p:cNvSpPr/>
            <p:nvPr/>
          </p:nvSpPr>
          <p:spPr>
            <a:xfrm>
              <a:off x="5511801" y="5784850"/>
              <a:ext cx="41275" cy="39688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0" y="13"/>
                  </a:move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lose/>
                  <a:moveTo>
                    <a:pt x="13" y="3"/>
                  </a:moveTo>
                  <a:cubicBezTo>
                    <a:pt x="8" y="3"/>
                    <a:pt x="4" y="7"/>
                    <a:pt x="4" y="13"/>
                  </a:cubicBezTo>
                  <a:cubicBezTo>
                    <a:pt x="4" y="18"/>
                    <a:pt x="8" y="23"/>
                    <a:pt x="13" y="23"/>
                  </a:cubicBezTo>
                  <a:cubicBezTo>
                    <a:pt x="18" y="23"/>
                    <a:pt x="23" y="18"/>
                    <a:pt x="23" y="13"/>
                  </a:cubicBezTo>
                  <a:cubicBezTo>
                    <a:pt x="23" y="7"/>
                    <a:pt x="18" y="3"/>
                    <a:pt x="13" y="3"/>
                  </a:cubicBezTo>
                  <a:close/>
                  <a:moveTo>
                    <a:pt x="11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6"/>
                    <a:pt x="19" y="7"/>
                    <a:pt x="19" y="10"/>
                  </a:cubicBezTo>
                  <a:cubicBezTo>
                    <a:pt x="19" y="12"/>
                    <a:pt x="17" y="13"/>
                    <a:pt x="15" y="1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1" y="20"/>
                  </a:lnTo>
                  <a:close/>
                  <a:moveTo>
                    <a:pt x="11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1"/>
                    <a:pt x="16" y="10"/>
                  </a:cubicBezTo>
                  <a:cubicBezTo>
                    <a:pt x="16" y="8"/>
                    <a:pt x="15" y="8"/>
                    <a:pt x="13" y="8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wo Content">
  <p:cSld name="Title 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2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eft Column">
  <p:cSld name="Title Left Colum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7"/>
          <p:cNvSpPr txBox="1"/>
          <p:nvPr/>
        </p:nvSpPr>
        <p:spPr>
          <a:xfrm>
            <a:off x="11010318" y="6406991"/>
            <a:ext cx="41949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7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98520" y="6326189"/>
            <a:ext cx="2568161" cy="34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/>
          <p:nvPr/>
        </p:nvSpPr>
        <p:spPr>
          <a:xfrm>
            <a:off x="-6174" y="-2441"/>
            <a:ext cx="12204428" cy="366780"/>
          </a:xfrm>
          <a:custGeom>
            <a:avLst/>
            <a:gdLst/>
            <a:ahLst/>
            <a:cxnLst/>
            <a:rect l="l" t="t" r="r" b="b"/>
            <a:pathLst>
              <a:path w="10008" h="10067" extrusionOk="0">
                <a:moveTo>
                  <a:pt x="5" y="66"/>
                </a:moveTo>
                <a:lnTo>
                  <a:pt x="10003" y="0"/>
                </a:lnTo>
                <a:cubicBezTo>
                  <a:pt x="10004" y="2614"/>
                  <a:pt x="10007" y="2614"/>
                  <a:pt x="10008" y="5228"/>
                </a:cubicBezTo>
                <a:lnTo>
                  <a:pt x="1129" y="5323"/>
                </a:lnTo>
                <a:cubicBezTo>
                  <a:pt x="969" y="5323"/>
                  <a:pt x="838" y="6040"/>
                  <a:pt x="725" y="8098"/>
                </a:cubicBezTo>
                <a:lnTo>
                  <a:pt x="725" y="8098"/>
                </a:lnTo>
                <a:cubicBezTo>
                  <a:pt x="712" y="8366"/>
                  <a:pt x="697" y="8635"/>
                  <a:pt x="684" y="8993"/>
                </a:cubicBezTo>
                <a:cubicBezTo>
                  <a:pt x="665" y="9261"/>
                  <a:pt x="649" y="9709"/>
                  <a:pt x="633" y="10067"/>
                </a:cubicBezTo>
                <a:cubicBezTo>
                  <a:pt x="615" y="9709"/>
                  <a:pt x="600" y="9261"/>
                  <a:pt x="584" y="8993"/>
                </a:cubicBezTo>
                <a:cubicBezTo>
                  <a:pt x="568" y="8635"/>
                  <a:pt x="555" y="8366"/>
                  <a:pt x="540" y="8098"/>
                </a:cubicBezTo>
                <a:lnTo>
                  <a:pt x="540" y="8098"/>
                </a:lnTo>
                <a:cubicBezTo>
                  <a:pt x="429" y="6129"/>
                  <a:pt x="291" y="5323"/>
                  <a:pt x="136" y="5323"/>
                </a:cubicBezTo>
                <a:lnTo>
                  <a:pt x="0" y="5329"/>
                </a:lnTo>
                <a:cubicBezTo>
                  <a:pt x="2" y="3575"/>
                  <a:pt x="3" y="1820"/>
                  <a:pt x="5" y="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orient="horz" pos="1128">
          <p15:clr>
            <a:srgbClr val="F26B43"/>
          </p15:clr>
        </p15:guide>
        <p15:guide id="4" orient="horz" pos="1056">
          <p15:clr>
            <a:srgbClr val="F26B43"/>
          </p15:clr>
        </p15:guide>
        <p15:guide id="5" orient="horz" pos="384">
          <p15:clr>
            <a:srgbClr val="F26B43"/>
          </p15:clr>
        </p15:guide>
        <p15:guide id="6" pos="768">
          <p15:clr>
            <a:srgbClr val="F26B43"/>
          </p15:clr>
        </p15:guide>
        <p15:guide id="7" pos="480">
          <p15:clr>
            <a:srgbClr val="F26B43"/>
          </p15:clr>
        </p15:guide>
        <p15:guide id="8" pos="7200">
          <p15:clr>
            <a:srgbClr val="F26B43"/>
          </p15:clr>
        </p15:guide>
        <p15:guide id="9" orient="horz" pos="3456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bridate.tidyverse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onfidino.com/investigate_spatial_data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>
            <a:spLocks noGrp="1"/>
          </p:cNvSpPr>
          <p:nvPr>
            <p:ph type="title"/>
          </p:nvPr>
        </p:nvSpPr>
        <p:spPr>
          <a:xfrm>
            <a:off x="2683468" y="5672101"/>
            <a:ext cx="6825063" cy="44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dirty="0">
                <a:solidFill>
                  <a:schemeClr val="dk1"/>
                </a:solidFill>
              </a:rPr>
              <a:t>Mason Fidino, Ph.D</a:t>
            </a:r>
            <a:r>
              <a:rPr lang="en-US" dirty="0"/>
              <a:t>.</a:t>
            </a:r>
            <a:br>
              <a:rPr lang="en-US" b="0" dirty="0">
                <a:solidFill>
                  <a:schemeClr val="dk1"/>
                </a:solidFill>
              </a:rPr>
            </a:br>
            <a:br>
              <a:rPr lang="en-US" b="0" dirty="0">
                <a:solidFill>
                  <a:schemeClr val="dk1"/>
                </a:solidFill>
              </a:rPr>
            </a:br>
            <a:endParaRPr b="0" dirty="0">
              <a:solidFill>
                <a:schemeClr val="dk1"/>
              </a:solidFill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496956" y="1029044"/>
            <a:ext cx="11340547" cy="3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Some insights I’ve gleaned from working with occupancy surveys and modeling over the last decade</a:t>
            </a:r>
            <a:endParaRPr sz="4000" b="0" i="0" u="none" strike="noStrike" cap="non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"/>
          <p:cNvCxnSpPr/>
          <p:nvPr/>
        </p:nvCxnSpPr>
        <p:spPr>
          <a:xfrm>
            <a:off x="417443" y="2351562"/>
            <a:ext cx="11509514" cy="0"/>
          </a:xfrm>
          <a:prstGeom prst="straightConnector1">
            <a:avLst/>
          </a:prstGeom>
          <a:noFill/>
          <a:ln w="76200" cap="flat" cmpd="sng">
            <a:solidFill>
              <a:srgbClr val="0058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1"/>
          <p:cNvCxnSpPr/>
          <p:nvPr/>
        </p:nvCxnSpPr>
        <p:spPr>
          <a:xfrm>
            <a:off x="417443" y="714734"/>
            <a:ext cx="11509514" cy="0"/>
          </a:xfrm>
          <a:prstGeom prst="straightConnector1">
            <a:avLst/>
          </a:prstGeom>
          <a:noFill/>
          <a:ln w="76200" cap="flat" cmpd="sng">
            <a:solidFill>
              <a:srgbClr val="0058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0" name="Google Shape;210;p1" descr="A cartoon of a grey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088" y="2940693"/>
            <a:ext cx="1799710" cy="18281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"/>
          <p:cNvSpPr txBox="1"/>
          <p:nvPr/>
        </p:nvSpPr>
        <p:spPr>
          <a:xfrm>
            <a:off x="955589" y="3089189"/>
            <a:ext cx="254549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"/>
          <p:cNvSpPr txBox="1"/>
          <p:nvPr/>
        </p:nvSpPr>
        <p:spPr>
          <a:xfrm>
            <a:off x="8690921" y="3153931"/>
            <a:ext cx="254549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ρ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But what if you are planning a study?</a:t>
            </a:r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0259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Simulation studies / power analyses can help considerably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Used 20 sites, 2 cameras per site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Common species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Decided to use a 5% increase in detection as effect size to determine number of sites, assuming species occupied each location</a:t>
            </a:r>
            <a:endParaRPr/>
          </a:p>
        </p:txBody>
      </p:sp>
      <p:pic>
        <p:nvPicPr>
          <p:cNvPr id="245" name="Google Shape;2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5440" y="1690688"/>
            <a:ext cx="5537649" cy="256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 do a power analysis well…</a:t>
            </a:r>
            <a:endParaRPr/>
          </a:p>
        </p:txBody>
      </p:sp>
      <p:sp>
        <p:nvSpPr>
          <p:cNvPr id="251" name="Google Shape;251;p6"/>
          <p:cNvSpPr txBox="1">
            <a:spLocks noGrp="1"/>
          </p:cNvSpPr>
          <p:nvPr>
            <p:ph type="body" idx="1"/>
          </p:nvPr>
        </p:nvSpPr>
        <p:spPr>
          <a:xfrm>
            <a:off x="838200" y="1480185"/>
            <a:ext cx="49326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 the goals of your study (e.g., your hypotheses)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Convert your goals into statistical models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Parameterize statistical models (e.g., expert opinion, pilot data,etc.).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Conduct power analysis with varying number of sites, effect sizes, etc.</a:t>
            </a:r>
            <a:endParaRPr/>
          </a:p>
        </p:txBody>
      </p:sp>
      <p:pic>
        <p:nvPicPr>
          <p:cNvPr id="252" name="Google Shape;252;p6" descr="How to visualise the power of each effect in a meta-a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290320"/>
            <a:ext cx="5565503" cy="48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should think about our statistical models before we go out and collect data?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AFE13555-9306-1203-A4BA-28CD6E5C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>
            <a:extLst>
              <a:ext uri="{FF2B5EF4-FFF2-40B4-BE49-F238E27FC236}">
                <a16:creationId xmlns:a16="http://schemas.microsoft.com/office/drawing/2014/main" id="{8AECD547-03A6-E0BB-6C3D-5A15B253FC0E}"/>
              </a:ext>
            </a:extLst>
          </p:cNvPr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>
            <a:extLst>
              <a:ext uri="{FF2B5EF4-FFF2-40B4-BE49-F238E27FC236}">
                <a16:creationId xmlns:a16="http://schemas.microsoft.com/office/drawing/2014/main" id="{9ABFF687-C0FD-819B-60CB-D18155880C3C}"/>
              </a:ext>
            </a:extLst>
          </p:cNvPr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>
            <a:extLst>
              <a:ext uri="{FF2B5EF4-FFF2-40B4-BE49-F238E27FC236}">
                <a16:creationId xmlns:a16="http://schemas.microsoft.com/office/drawing/2014/main" id="{29CB9DCE-5B0A-3E07-C6D4-E1F5557C7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4587" y="1885736"/>
            <a:ext cx="5462216" cy="311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Incorrect things that often get brought up during peer review…</a:t>
            </a:r>
            <a:endParaRPr dirty="0"/>
          </a:p>
        </p:txBody>
      </p:sp>
      <p:pic>
        <p:nvPicPr>
          <p:cNvPr id="269" name="Google Shape;269;p8" descr="Statistics">
            <a:extLst>
              <a:ext uri="{FF2B5EF4-FFF2-40B4-BE49-F238E27FC236}">
                <a16:creationId xmlns:a16="http://schemas.microsoft.com/office/drawing/2014/main" id="{4B56162B-7BAA-6770-4397-91DEF0B6E5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70" name="Google Shape;270;p8">
            <a:extLst>
              <a:ext uri="{FF2B5EF4-FFF2-40B4-BE49-F238E27FC236}">
                <a16:creationId xmlns:a16="http://schemas.microsoft.com/office/drawing/2014/main" id="{737A563D-64FD-C079-AD16-4FA7C90ACACE}"/>
              </a:ext>
            </a:extLst>
          </p:cNvPr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1" name="Google Shape;271;p8">
              <a:extLst>
                <a:ext uri="{FF2B5EF4-FFF2-40B4-BE49-F238E27FC236}">
                  <a16:creationId xmlns:a16="http://schemas.microsoft.com/office/drawing/2014/main" id="{3897A7B4-EACF-F437-97EA-957614AACDB1}"/>
                </a:ext>
              </a:extLst>
            </p:cNvPr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>
              <a:extLst>
                <a:ext uri="{FF2B5EF4-FFF2-40B4-BE49-F238E27FC236}">
                  <a16:creationId xmlns:a16="http://schemas.microsoft.com/office/drawing/2014/main" id="{09D0FB9C-F1DD-CF27-A3A6-8D50A3AACF52}"/>
                </a:ext>
              </a:extLst>
            </p:cNvPr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>
              <a:extLst>
                <a:ext uri="{FF2B5EF4-FFF2-40B4-BE49-F238E27FC236}">
                  <a16:creationId xmlns:a16="http://schemas.microsoft.com/office/drawing/2014/main" id="{CE6D04DC-57F8-3883-FD9B-FF60DE7CECE1}"/>
                </a:ext>
              </a:extLst>
            </p:cNvPr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9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1067-8521-4B70-29FE-F04DC53D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2549-3B32-8EA9-DF12-68886C18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Overlapping buffers is not pseudo-replication, nor does it increase spatial autocorrelation (Zuckerberg et al.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4CC4D-BE66-D21D-B49C-E5229D0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16" y="1246911"/>
            <a:ext cx="8142063" cy="5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7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BEFE-0EA9-E9A9-3E4A-13888B42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D0AE-F0A2-5C1E-9FDF-AD9012FB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There is no difference in spatial autocorrelation when using overlapping or reduced buffers (Zuckerberg et al.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BE7AE-E574-D5C9-9D64-04A60AA9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0" r="15921" b="4731"/>
          <a:stretch/>
        </p:blipFill>
        <p:spPr>
          <a:xfrm>
            <a:off x="511553" y="1195756"/>
            <a:ext cx="4763832" cy="4840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C02F3-8DD1-244A-4432-7FEF4461EB1E}"/>
              </a:ext>
            </a:extLst>
          </p:cNvPr>
          <p:cNvSpPr txBox="1"/>
          <p:nvPr/>
        </p:nvSpPr>
        <p:spPr>
          <a:xfrm>
            <a:off x="1969476" y="1338351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3A85D-AA17-04F3-6BDD-4ED7304EA9B5}"/>
              </a:ext>
            </a:extLst>
          </p:cNvPr>
          <p:cNvSpPr txBox="1"/>
          <p:nvPr/>
        </p:nvSpPr>
        <p:spPr>
          <a:xfrm>
            <a:off x="4384451" y="1325563"/>
            <a:ext cx="8114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6480E-BE4C-6BC6-1AD0-8930115B9179}"/>
              </a:ext>
            </a:extLst>
          </p:cNvPr>
          <p:cNvSpPr txBox="1"/>
          <p:nvPr/>
        </p:nvSpPr>
        <p:spPr>
          <a:xfrm>
            <a:off x="1333083" y="3743175"/>
            <a:ext cx="14975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Reduced buffers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9E00C-B5EE-0742-5668-0D67822B39E5}"/>
              </a:ext>
            </a:extLst>
          </p:cNvPr>
          <p:cNvSpPr txBox="1"/>
          <p:nvPr/>
        </p:nvSpPr>
        <p:spPr>
          <a:xfrm>
            <a:off x="3299219" y="3680941"/>
            <a:ext cx="18966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Reduced sample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140B4-BD38-914A-C469-EE4F24B0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1338351"/>
            <a:ext cx="6599654" cy="46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8DAB1-3B6A-6CC2-BC28-0A06721E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4D93-74F9-766D-0A50-3F038041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Overlapping buffers is not pseudo-replication, nor does it increase spatial autocorrelation (Zuckerberg et al.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F70FA-06A5-50BD-5C4C-38F87B3F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370"/>
            <a:ext cx="12192000" cy="38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0A90-3D7D-5EC9-9F64-2A1DFC1E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 spatial scale species respond to urban intensity is quite broad (or unknown)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75143-48CD-CFC0-27D6-D2F55A79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08" y="1586320"/>
            <a:ext cx="7116168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2B1B-1FEB-2218-716B-3F31CF44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675"/>
            <a:ext cx="10515600" cy="15531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Moll et al. show that the optimal scale for some North American mammals is somewhere between 0 and 10 km based on 95% 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782C-CF63-11E5-DB5A-45F9F18D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43" y="2252649"/>
            <a:ext cx="4770707" cy="39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9E22-2CF3-32CD-4909-B860F6EF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scale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2AB3-6F0D-6FFC-0A87-79CBE817E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65919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may not matter, as variables are often highly correlated across scales (500 m vs 1000 m vs 1500 m).</a:t>
            </a:r>
          </a:p>
          <a:p>
            <a:r>
              <a:rPr lang="en-US" dirty="0"/>
              <a:t>For a study on one species, see if you can find their average home range size.</a:t>
            </a:r>
          </a:p>
          <a:p>
            <a:r>
              <a:rPr lang="en-US" dirty="0"/>
              <a:t>For a study on multiple species, what is the average among all their home ranges?</a:t>
            </a:r>
          </a:p>
          <a:p>
            <a:r>
              <a:rPr lang="en-US" dirty="0"/>
              <a:t>I personally default to 1000 m (mostly due to the first point above).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813B5E-DC4A-B77A-2DCC-99F22602C830}"/>
              </a:ext>
            </a:extLst>
          </p:cNvPr>
          <p:cNvSpPr/>
          <p:nvPr/>
        </p:nvSpPr>
        <p:spPr>
          <a:xfrm>
            <a:off x="7944560" y="2344901"/>
            <a:ext cx="2775398" cy="27753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F5E6-3A7E-155C-12DF-D82FEFC6B825}"/>
              </a:ext>
            </a:extLst>
          </p:cNvPr>
          <p:cNvSpPr>
            <a:spLocks noChangeAspect="1"/>
          </p:cNvSpPr>
          <p:nvPr/>
        </p:nvSpPr>
        <p:spPr>
          <a:xfrm>
            <a:off x="8416377" y="2816718"/>
            <a:ext cx="1831763" cy="18317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C248B5-04F6-D3A3-ACC9-5AAB2B641E17}"/>
              </a:ext>
            </a:extLst>
          </p:cNvPr>
          <p:cNvSpPr>
            <a:spLocks noChangeAspect="1"/>
          </p:cNvSpPr>
          <p:nvPr/>
        </p:nvSpPr>
        <p:spPr>
          <a:xfrm>
            <a:off x="8727777" y="3128118"/>
            <a:ext cx="1208964" cy="120896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6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designing occupancy surveys…</a:t>
            </a:r>
            <a:endParaRPr/>
          </a:p>
        </p:txBody>
      </p:sp>
      <p:pic>
        <p:nvPicPr>
          <p:cNvPr id="220" name="Google Shape;220;p2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21" name="Google Shape;221;p2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2" name="Google Shape;222;p2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dk2"/>
                </a:solidFill>
              </a:rPr>
              <a:t>Things you will likely need some data cleaning skills for…</a:t>
            </a:r>
            <a:endParaRPr dirty="0"/>
          </a:p>
        </p:txBody>
      </p:sp>
      <p:pic>
        <p:nvPicPr>
          <p:cNvPr id="269" name="Google Shape;269;p8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70" name="Google Shape;270;p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1" name="Google Shape;271;p8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pitfalls I’ve encountered</a:t>
            </a:r>
            <a:endParaRPr/>
          </a:p>
        </p:txBody>
      </p:sp>
      <p:sp>
        <p:nvSpPr>
          <p:cNvPr id="285" name="Google Shape;28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Giving people open text fields to add species.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“grey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squirrel 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 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squirel“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“grey squirel”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 gray squirrel”</a:t>
            </a:r>
            <a:endParaRPr/>
          </a:p>
        </p:txBody>
      </p:sp>
      <p:pic>
        <p:nvPicPr>
          <p:cNvPr id="286" name="Google Shape;286;p10" descr="Western Gray Squirrel (Animal Tracks and Signs by Beartracker Wildlife  Tracking) · iNatura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5926" y="1825625"/>
            <a:ext cx="521153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typos in R</a:t>
            </a:r>
            <a:endParaRPr/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97" y="1442760"/>
            <a:ext cx="5572903" cy="397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7373" y="1361785"/>
            <a:ext cx="5553850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150A0C22-50DC-BFBC-EDFC-6E9BB6DC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96CEA093-067A-7A76-B444-C04C4B14F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to figure out regular expressions in R?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92C55-529A-D1EA-32AC-02249D57C290}"/>
              </a:ext>
            </a:extLst>
          </p:cNvPr>
          <p:cNvSpPr txBox="1"/>
          <p:nvPr/>
        </p:nvSpPr>
        <p:spPr>
          <a:xfrm>
            <a:off x="959161" y="2193282"/>
            <a:ext cx="4463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Lots of tutorials online (in English), plus the help files associated to the </a:t>
            </a:r>
            <a:r>
              <a:rPr lang="en-US" sz="2000" dirty="0">
                <a:latin typeface="Lucida Console" panose="020B0609040504020204" pitchFamily="49" charset="0"/>
              </a:rPr>
              <a:t>grep() </a:t>
            </a:r>
            <a:r>
              <a:rPr lang="en-US" sz="2000" dirty="0"/>
              <a:t>family of functions that are used for pattern matching and replacement.</a:t>
            </a:r>
          </a:p>
          <a:p>
            <a:pPr marL="457200" indent="-457200">
              <a:buAutoNum type="arabicPeriod"/>
            </a:pPr>
            <a:r>
              <a:rPr lang="en-US" sz="2000" dirty="0"/>
              <a:t>ChatGPT is GREAT for stuff like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7530E-3F34-44A0-A161-94ACC0F8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30" y="1957102"/>
            <a:ext cx="4983289" cy="3222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FC9AB-7AC4-86DC-B680-55F71D7D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91" y="5315677"/>
            <a:ext cx="808785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E134F923-6B36-65F0-785D-2BF9A3F5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36B204-3FBA-AC62-1BFB-B955D9E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96" y="513479"/>
            <a:ext cx="8087854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F0628-0705-AE81-9F73-6F84FCC4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1" y="1752366"/>
            <a:ext cx="1098385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pitfalls I’ve encountered</a:t>
            </a:r>
            <a:endParaRPr/>
          </a:p>
        </p:txBody>
      </p:sp>
      <p:sp>
        <p:nvSpPr>
          <p:cNvPr id="299" name="Google Shape;29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Date/time objects are going to ruin your analysis…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Camera traps malfunction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 forgot to set the date/time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 have data from different time zones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Some times zones use daylight savings time, others do not</a:t>
            </a:r>
            <a:endParaRPr dirty="0"/>
          </a:p>
        </p:txBody>
      </p:sp>
      <p:pic>
        <p:nvPicPr>
          <p:cNvPr id="300" name="Google Shape;300;p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2634" y="1825625"/>
            <a:ext cx="43815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datetime issues</a:t>
            </a:r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body" idx="1"/>
          </p:nvPr>
        </p:nvSpPr>
        <p:spPr>
          <a:xfrm>
            <a:off x="838200" y="2319895"/>
            <a:ext cx="4747054" cy="243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Always trigger camera when deploying and picking up. Some people will bring a whiteboard with them &amp; trigger with site info, date &amp; time. </a:t>
            </a:r>
            <a:endParaRPr/>
          </a:p>
        </p:txBody>
      </p:sp>
      <p:pic>
        <p:nvPicPr>
          <p:cNvPr id="307" name="Google Shape;3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879" y="1538696"/>
            <a:ext cx="5420481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datetime issues</a:t>
            </a:r>
            <a:endParaRPr/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838200" y="2072760"/>
            <a:ext cx="4747054" cy="243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Locate offending images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Find the photo you know the correct date/time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Figure out how many seconds to add/subtract from that image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Add/subtract that many seconds from offending images</a:t>
            </a:r>
            <a:endParaRPr/>
          </a:p>
        </p:txBody>
      </p:sp>
      <p:pic>
        <p:nvPicPr>
          <p:cNvPr id="314" name="Google Shape;3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879" y="1538696"/>
            <a:ext cx="5420481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BA68-7895-549D-D23D-486873F3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functions and packages in R for dealing with datetime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F9E69-8BC1-0A3D-6F57-74474FB7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Lucida Console" panose="020B0609040504020204" pitchFamily="49" charset="0"/>
              </a:rPr>
              <a:t>OlsonNames</a:t>
            </a:r>
            <a:r>
              <a:rPr lang="en-US" b="1" dirty="0">
                <a:latin typeface="Lucida Console" panose="020B0609040504020204" pitchFamily="49" charset="0"/>
              </a:rPr>
              <a:t>() </a:t>
            </a:r>
            <a:r>
              <a:rPr lang="en-US" dirty="0"/>
              <a:t>provides all the time zones available in R. There are almost 600!</a:t>
            </a:r>
          </a:p>
          <a:p>
            <a:r>
              <a:rPr lang="en-US" dirty="0"/>
              <a:t>The </a:t>
            </a:r>
            <a:r>
              <a:rPr lang="en-US" b="1" dirty="0" err="1">
                <a:latin typeface="Lucida Console" panose="020B0609040504020204" pitchFamily="49" charset="0"/>
              </a:rPr>
              <a:t>lubridate</a:t>
            </a:r>
            <a:r>
              <a:rPr lang="en-US" dirty="0"/>
              <a:t> package is the best package for creating and handling datetime objects. </a:t>
            </a:r>
            <a:r>
              <a:rPr lang="en-US" dirty="0">
                <a:hlinkClick r:id="rId2"/>
              </a:rPr>
              <a:t>www.lubridate.tidyverse.org</a:t>
            </a:r>
            <a:endParaRPr lang="en-US" dirty="0"/>
          </a:p>
          <a:p>
            <a:r>
              <a:rPr lang="en-US" dirty="0"/>
              <a:t>Don’t know the time zone but have the spatial coordinates? The </a:t>
            </a:r>
            <a:r>
              <a:rPr lang="en-US" b="1" dirty="0">
                <a:latin typeface="Lucida Console" panose="020B0609040504020204" pitchFamily="49" charset="0"/>
              </a:rPr>
              <a:t>lutz</a:t>
            </a:r>
            <a:r>
              <a:rPr lang="en-US" dirty="0"/>
              <a:t> (look up time zone) package can help you with that.</a:t>
            </a:r>
          </a:p>
        </p:txBody>
      </p:sp>
    </p:spTree>
    <p:extLst>
      <p:ext uri="{BB962C8B-B14F-4D97-AF65-F5344CB8AC3E}">
        <p14:creationId xmlns:p14="http://schemas.microsoft.com/office/powerpoint/2010/main" val="217172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Locating datetime issues</a:t>
            </a:r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507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can make histograms with datetime objects in 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hist(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  data$datetime,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   breaks = “weeks”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840" y="2138161"/>
            <a:ext cx="6344535" cy="28864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279405-6E38-6349-3601-B7CB5023B5E4}"/>
              </a:ext>
            </a:extLst>
          </p:cNvPr>
          <p:cNvSpPr txBox="1"/>
          <p:nvPr/>
        </p:nvSpPr>
        <p:spPr>
          <a:xfrm>
            <a:off x="7245807" y="1537711"/>
            <a:ext cx="4556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Remember the default datetime for your cameras. If you have a lot of data on January 1</a:t>
            </a:r>
            <a:r>
              <a:rPr lang="en-US" sz="1800" b="1" baseline="30000" dirty="0"/>
              <a:t>st</a:t>
            </a:r>
            <a:r>
              <a:rPr lang="en-US" sz="1800" b="1" dirty="0"/>
              <a:t> of a given year it may mean that you forgot to set the datetime!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off. I got lucky.</a:t>
            </a:r>
            <a:endParaRPr/>
          </a:p>
        </p:txBody>
      </p:sp>
      <p:sp>
        <p:nvSpPr>
          <p:cNvPr id="230" name="Google Shape;23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106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Binary data is information poor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need a decent sample size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big a sample depends 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Your research question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your species is too rare or too common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flavor of model you want to use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See Kays et al. (2020)</a:t>
            </a:r>
            <a:endParaRPr/>
          </a:p>
        </p:txBody>
      </p:sp>
      <p:pic>
        <p:nvPicPr>
          <p:cNvPr id="231" name="Google Shape;231;p3" descr="map_nocounty_bw.jpg"/>
          <p:cNvPicPr preferRelativeResize="0"/>
          <p:nvPr/>
        </p:nvPicPr>
        <p:blipFill rotWithShape="1">
          <a:blip r:embed="rId3">
            <a:alphaModFix/>
          </a:blip>
          <a:srcRect t="2375" b="1886"/>
          <a:stretch/>
        </p:blipFill>
        <p:spPr>
          <a:xfrm>
            <a:off x="7364627" y="1027906"/>
            <a:ext cx="3666151" cy="542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 lot of people can’t remember longitude = x and latitude = y</a:t>
            </a:r>
            <a:endParaRPr dirty="0"/>
          </a:p>
        </p:txBody>
      </p:sp>
      <p:sp>
        <p:nvSpPr>
          <p:cNvPr id="328" name="Google Shape;32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Spatial coordinates are going to ruin your analysis because someone…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forgot to add a negative to either latitude or longitude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switched latitude &amp; longitude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provided data in another coordinate system instead (e.g., UTMs)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coordinates are just wrong</a:t>
            </a:r>
            <a:endParaRPr dirty="0"/>
          </a:p>
        </p:txBody>
      </p:sp>
      <p:pic>
        <p:nvPicPr>
          <p:cNvPr id="1026" name="Picture 2" descr="What is Longitude? - WorldAtlas">
            <a:extLst>
              <a:ext uri="{FF2B5EF4-FFF2-40B4-BE49-F238E27FC236}">
                <a16:creationId xmlns:a16="http://schemas.microsoft.com/office/drawing/2014/main" id="{CB7D07A1-3DAA-CC11-D889-1B6E3E444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32" y="2078959"/>
            <a:ext cx="4844845" cy="32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560070" y="5886450"/>
            <a:ext cx="3097530" cy="971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Things to check with latitude / longitude data</a:t>
            </a:r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body" idx="1"/>
          </p:nvPr>
        </p:nvSpPr>
        <p:spPr>
          <a:xfrm>
            <a:off x="560070" y="1396324"/>
            <a:ext cx="674640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Latitude ranges from -90 to 90. Anything outside those bounds is an error.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Longitude ranges from -180 to 180. Anything outside of those bounds is an error (there are some exceptions, oceanic / climate models usually go 0 to 360).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Decimal placement errors can move you into weird areas.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Keep at least 5 to 6 decimal points to increase accuracy. A shift of about 1e-5 decimal degrees is about a meter.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dirty="0"/>
          </a:p>
        </p:txBody>
      </p:sp>
      <p:pic>
        <p:nvPicPr>
          <p:cNvPr id="2" name="Picture 2" descr="What is Longitude? - WorldAtlas">
            <a:extLst>
              <a:ext uri="{FF2B5EF4-FFF2-40B4-BE49-F238E27FC236}">
                <a16:creationId xmlns:a16="http://schemas.microsoft.com/office/drawing/2014/main" id="{695D592A-859E-EA48-A977-FF28CB4B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13" y="2320412"/>
            <a:ext cx="4017017" cy="269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E2775540-765D-8920-87E8-ACD73473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>
            <a:extLst>
              <a:ext uri="{FF2B5EF4-FFF2-40B4-BE49-F238E27FC236}">
                <a16:creationId xmlns:a16="http://schemas.microsoft.com/office/drawing/2014/main" id="{D6BE1940-F304-9153-D6AF-1C2E5F451C6D}"/>
              </a:ext>
            </a:extLst>
          </p:cNvPr>
          <p:cNvSpPr/>
          <p:nvPr/>
        </p:nvSpPr>
        <p:spPr>
          <a:xfrm>
            <a:off x="560070" y="5886450"/>
            <a:ext cx="3097530" cy="971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AC778FDB-0638-A5EE-F57D-33A94ECD4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471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/>
              <a:t>Fixing spatial coordinates means plotting your data is mandatory</a:t>
            </a:r>
            <a:endParaRPr sz="3200" dirty="0"/>
          </a:p>
        </p:txBody>
      </p:sp>
      <p:sp>
        <p:nvSpPr>
          <p:cNvPr id="335" name="Google Shape;335;p17">
            <a:extLst>
              <a:ext uri="{FF2B5EF4-FFF2-40B4-BE49-F238E27FC236}">
                <a16:creationId xmlns:a16="http://schemas.microsoft.com/office/drawing/2014/main" id="{65B4C957-9C3B-A5F4-D1E6-45F2C7F24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1080" y="1356995"/>
            <a:ext cx="93230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Plot them out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(blog post I wrote with how to do this in R)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https://masonfidino.com/investigate_spatial_data/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899611C3-A347-DE56-66DD-5A09026397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598" y="2962430"/>
            <a:ext cx="9154803" cy="343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40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F8FD-222D-7F7A-3FC0-36ECD495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 packages (currently) for spatial data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5D36EA-7115-DD6C-A3E2-FB5E4A57E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32623"/>
              </p:ext>
            </p:extLst>
          </p:nvPr>
        </p:nvGraphicFramePr>
        <p:xfrm>
          <a:off x="1357460" y="2309565"/>
          <a:ext cx="9059160" cy="3337092"/>
        </p:xfrm>
        <a:graphic>
          <a:graphicData uri="http://schemas.openxmlformats.org/drawingml/2006/table">
            <a:tbl>
              <a:tblPr firstRow="1" bandRow="1">
                <a:tableStyleId>{E7804AF2-7EA3-4996-A1DE-7E7DC0E57FF8}</a:tableStyleId>
              </a:tblPr>
              <a:tblGrid>
                <a:gridCol w="2667785">
                  <a:extLst>
                    <a:ext uri="{9D8B030D-6E8A-4147-A177-3AD203B41FA5}">
                      <a16:colId xmlns:a16="http://schemas.microsoft.com/office/drawing/2014/main" val="3092001266"/>
                    </a:ext>
                  </a:extLst>
                </a:gridCol>
                <a:gridCol w="6391375">
                  <a:extLst>
                    <a:ext uri="{9D8B030D-6E8A-4147-A177-3AD203B41FA5}">
                      <a16:colId xmlns:a16="http://schemas.microsoft.com/office/drawing/2014/main" val="1589268156"/>
                    </a:ext>
                  </a:extLst>
                </a:gridCol>
              </a:tblGrid>
              <a:tr h="556182"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45530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Spatial points and vector data.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528264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Raster data, works with sf (mostly)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54125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Plot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82168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Lucida Console" panose="020B0609040504020204" pitchFamily="49" charset="0"/>
                        </a:rPr>
                        <a:t>prettymapr</a:t>
                      </a:r>
                      <a:endParaRPr lang="en-US" sz="28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Add North arrow and scale bar to a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28755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Lucida Console" panose="020B0609040504020204" pitchFamily="49" charset="0"/>
                        </a:rPr>
                        <a:t>osmdata</a:t>
                      </a:r>
                      <a:endParaRPr lang="en-US" sz="28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Getting background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63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64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occupancy modeling…</a:t>
            </a:r>
            <a:endParaRPr/>
          </a:p>
        </p:txBody>
      </p:sp>
      <p:pic>
        <p:nvPicPr>
          <p:cNvPr id="344" name="Google Shape;344;p18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45" name="Google Shape;345;p1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46" name="Google Shape;346;p18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838200" y="5594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Occupancy models are logistic regression models that account for excess zeroes in your response variable…</a:t>
            </a:r>
            <a:endParaRPr/>
          </a:p>
        </p:txBody>
      </p:sp>
      <p:sp>
        <p:nvSpPr>
          <p:cNvPr id="354" name="Google Shape;354;p19"/>
          <p:cNvSpPr txBox="1"/>
          <p:nvPr/>
        </p:nvSpPr>
        <p:spPr>
          <a:xfrm>
            <a:off x="1804035" y="2491740"/>
            <a:ext cx="858393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 the ins and outs of logistic regression / glms. It will help you with occupancy modeling.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interpret regression coefficients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convert them back to probabilities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make predictions from your model with new data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164-A31B-F0DE-B68F-A37FDDC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E2E2-3DD8-EAFB-3133-241394DD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4D0DF-87DD-3ED2-11FA-5D0D438E9B27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03BCE-938B-0CEC-9E1C-234AD34BAF3D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03BCE-938B-0CEC-9E1C-234AD34BA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D139C4-E8AF-B0FA-20F6-9A8CB87017A4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D139C4-E8AF-B0FA-20F6-9A8CB870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4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3A8BA-ABBF-BA63-D13A-E3EC97D4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AD62BC-A5E2-9236-9F2B-9647A017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03233-6A2A-26FE-5448-C889D2C8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36B52-13BF-8726-CD9C-57794F145562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3E758-6DD9-2A18-1E8C-683D25D866D9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AFC2C-2B2A-7DA0-6937-EC62D0B86ED2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CF0786-3EA7-EC83-9989-7A2C7F5FFE37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CF0786-3EA7-EC83-9989-7A2C7F5F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2BFF0-31A6-36F6-DE61-689D9F80AC7B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2BFF0-31A6-36F6-DE61-689D9F80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2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0BF5-DC85-28DD-6BCD-15E30824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76932-2AE5-9DFC-59C1-C8F79ECA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D555C-AAC6-A255-88F2-8F3A3CB0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D6EB8-CA3A-53AB-1CAE-CFFA7E62D861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ED610-39B9-8941-7C14-855A9B74E47B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09170-7483-A8CF-3D47-947AD54980D8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1D230-3CF5-7A44-293C-424A970C27AF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884D6-49F4-17EB-40FF-585593A60FA6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E5FC0-7EE5-14EF-2903-7ED2F61A487B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E5FC0-7EE5-14EF-2903-7ED2F61A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CF6BE8-E101-C58A-417F-F592E10FB7D5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CF6BE8-E101-C58A-417F-F592E10F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08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59390-CD13-9D33-AD20-8CF572BC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CA808-E090-A2E7-9D9F-7F376A3E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1E39D-B0F6-7B6D-4722-96BE262F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DE871-C81A-5811-626B-78AD3CC0CCE2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E33E9-B807-39EB-0732-D98E376C4624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EE2A9-0A8F-5814-947E-3B7CFA1FC959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E41B-A4CA-ED23-7CBC-876BDAFD9F44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97862-F4EC-A875-FB88-5DEFD2857731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53F6F2-6C95-3F1A-3004-FDB74030F064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53F6F2-6C95-3F1A-3004-FDB74030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A2-88BB-045A-57C6-863B5D5B1194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A2-88BB-045A-57C6-863B5D5B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84405A-46DA-C0DB-69D3-F87D0374E258}"/>
              </a:ext>
            </a:extLst>
          </p:cNvPr>
          <p:cNvSpPr txBox="1"/>
          <p:nvPr/>
        </p:nvSpPr>
        <p:spPr>
          <a:xfrm>
            <a:off x="7221771" y="2640189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p = 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3178F-B0F3-2E68-DDAD-3098315558CE}"/>
              </a:ext>
            </a:extLst>
          </p:cNvPr>
          <p:cNvSpPr txBox="1"/>
          <p:nvPr/>
        </p:nvSpPr>
        <p:spPr>
          <a:xfrm>
            <a:off x="9112250" y="3121223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87790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pic>
        <p:nvPicPr>
          <p:cNvPr id="238" name="Google Shape;238;p4" descr="A cartoon of a grey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4968" y="2181496"/>
            <a:ext cx="3500272" cy="355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61B3-FDF8-82B7-41C5-E01E6996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83736-5A70-ACA9-519D-7C69832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04" y="2216150"/>
            <a:ext cx="5410200" cy="358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4572B-EE85-81A4-A2F1-3B428CAF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14201-DFF1-E1EE-8D5B-0C4061426701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BDA4B-C319-77A5-5607-87FE92C8FFEE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CB3D2-2A1F-8841-0CD9-20DE37A99768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6651D-F2CC-2379-4D1F-3182B51ADC0C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824B6-8C02-9583-57E8-BE6FC8CCFFB2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4B11A-317C-EBA3-C534-41E8E3CD1575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4B11A-317C-EBA3-C534-41E8E3CD1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15EF26-742E-9D86-E87A-78F30A0141B2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15EF26-742E-9D86-E87A-78F30A01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6ABD83-4B87-82CC-0353-203848CA5E9B}"/>
              </a:ext>
            </a:extLst>
          </p:cNvPr>
          <p:cNvSpPr txBox="1"/>
          <p:nvPr/>
        </p:nvSpPr>
        <p:spPr>
          <a:xfrm>
            <a:off x="7221771" y="2640189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p = 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180B3-C52F-8F88-EF7C-4B6E577D1305}"/>
              </a:ext>
            </a:extLst>
          </p:cNvPr>
          <p:cNvSpPr txBox="1"/>
          <p:nvPr/>
        </p:nvSpPr>
        <p:spPr>
          <a:xfrm>
            <a:off x="9121309" y="3132322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2.2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D94DE-8888-FA24-938E-70FC5124BD58}"/>
              </a:ext>
            </a:extLst>
          </p:cNvPr>
          <p:cNvSpPr txBox="1"/>
          <p:nvPr/>
        </p:nvSpPr>
        <p:spPr>
          <a:xfrm>
            <a:off x="7200900" y="2250312"/>
            <a:ext cx="961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761E"/>
                </a:solidFill>
              </a:rPr>
              <a:t>p = 0.93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41C1B-958D-AC8E-E955-49CD71B02574}"/>
              </a:ext>
            </a:extLst>
          </p:cNvPr>
          <p:cNvSpPr txBox="1"/>
          <p:nvPr/>
        </p:nvSpPr>
        <p:spPr>
          <a:xfrm>
            <a:off x="9629309" y="3132322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761E"/>
                </a:solidFill>
              </a:rPr>
              <a:t>2.6</a:t>
            </a:r>
          </a:p>
        </p:txBody>
      </p:sp>
    </p:spTree>
    <p:extLst>
      <p:ext uri="{BB962C8B-B14F-4D97-AF65-F5344CB8AC3E}">
        <p14:creationId xmlns:p14="http://schemas.microsoft.com/office/powerpoint/2010/main" val="4038519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B90C38-7E8C-4114-58A7-46A5CC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695730"/>
            <a:ext cx="5410200" cy="358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73364-93B3-8DF0-D3F7-BF2541E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This means that the model intercept in an occupancy model helps inform the magnitude of a one-unit change in logit(p)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0C947-D395-F0C0-3B93-01B655E5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67" y="1202293"/>
            <a:ext cx="7964011" cy="1276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F54AC-A9BC-C970-941A-04FB8DD1BF0D}"/>
                  </a:ext>
                </a:extLst>
              </p:cNvPr>
              <p:cNvSpPr txBox="1"/>
              <p:nvPr/>
            </p:nvSpPr>
            <p:spPr>
              <a:xfrm>
                <a:off x="6255327" y="4414915"/>
                <a:ext cx="13923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F54AC-A9BC-C970-941A-04FB8DD1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327" y="4414915"/>
                <a:ext cx="1392381" cy="307777"/>
              </a:xfrm>
              <a:prstGeom prst="rect">
                <a:avLst/>
              </a:prstGeom>
              <a:blipFill>
                <a:blip r:embed="rId4"/>
                <a:stretch>
                  <a:fillRect r="-8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47ABD-AF67-552A-966B-0821D885146C}"/>
                  </a:ext>
                </a:extLst>
              </p:cNvPr>
              <p:cNvSpPr txBox="1"/>
              <p:nvPr/>
            </p:nvSpPr>
            <p:spPr>
              <a:xfrm>
                <a:off x="5961717" y="4856051"/>
                <a:ext cx="2900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(−0.727 −0.991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47ABD-AF67-552A-966B-0821D885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717" y="4856051"/>
                <a:ext cx="290092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81128-AAED-61EB-113B-BC4EF8584886}"/>
                  </a:ext>
                </a:extLst>
              </p:cNvPr>
              <p:cNvSpPr txBox="1"/>
              <p:nvPr/>
            </p:nvSpPr>
            <p:spPr>
              <a:xfrm>
                <a:off x="6395470" y="3814454"/>
                <a:ext cx="2900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(−0.727 −0.991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81128-AAED-61EB-113B-BC4EF8584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70" y="3814454"/>
                <a:ext cx="2900929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EC61F90-C035-36D5-30F4-E198D6914B9D}"/>
              </a:ext>
            </a:extLst>
          </p:cNvPr>
          <p:cNvSpPr txBox="1"/>
          <p:nvPr/>
        </p:nvSpPr>
        <p:spPr>
          <a:xfrm>
            <a:off x="9723759" y="4412195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Intercept 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B79B8-2621-4ED9-6613-D6A596F56D62}"/>
              </a:ext>
            </a:extLst>
          </p:cNvPr>
          <p:cNvSpPr txBox="1"/>
          <p:nvPr/>
        </p:nvSpPr>
        <p:spPr>
          <a:xfrm>
            <a:off x="9723759" y="4856051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unit increase in slope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AFC03-85A7-3BF7-3A84-F8FB0C11768B}"/>
              </a:ext>
            </a:extLst>
          </p:cNvPr>
          <p:cNvSpPr txBox="1"/>
          <p:nvPr/>
        </p:nvSpPr>
        <p:spPr>
          <a:xfrm>
            <a:off x="9723758" y="3814453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unit decrease in slope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989DFA-33AC-167E-350C-5219E21566C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105363" y="3968342"/>
            <a:ext cx="6183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F36C2-1791-3501-319A-89922E7B9BC5}"/>
              </a:ext>
            </a:extLst>
          </p:cNvPr>
          <p:cNvCxnSpPr>
            <a:cxnSpLocks/>
          </p:cNvCxnSpPr>
          <p:nvPr/>
        </p:nvCxnSpPr>
        <p:spPr>
          <a:xfrm flipH="1">
            <a:off x="7656190" y="4564723"/>
            <a:ext cx="2067568" cy="27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2487CC-9C17-BB2A-4B2D-4EBC846A704D}"/>
              </a:ext>
            </a:extLst>
          </p:cNvPr>
          <p:cNvCxnSpPr>
            <a:cxnSpLocks/>
          </p:cNvCxnSpPr>
          <p:nvPr/>
        </p:nvCxnSpPr>
        <p:spPr>
          <a:xfrm flipH="1">
            <a:off x="8577330" y="5009939"/>
            <a:ext cx="11464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Talking about responses in terms of probability provides much more helpful interpretations.</a:t>
            </a:r>
            <a:endParaRPr dirty="0"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1"/>
          </p:nvPr>
        </p:nvSpPr>
        <p:spPr>
          <a:xfrm>
            <a:off x="838200" y="2431415"/>
            <a:ext cx="4465320" cy="2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Opossum average occupancy was low (β</a:t>
            </a:r>
            <a:r>
              <a:rPr lang="en-US" baseline="-25000" dirty="0"/>
              <a:t>0 </a:t>
            </a:r>
            <a:r>
              <a:rPr lang="en-US" dirty="0"/>
              <a:t>= -1.40; 95% CI = -1.80, -1.00) and decreased with increasing impervious cover (β</a:t>
            </a:r>
            <a:r>
              <a:rPr lang="en-US" baseline="-25000" dirty="0"/>
              <a:t>1 </a:t>
            </a:r>
            <a:r>
              <a:rPr lang="en-US" dirty="0"/>
              <a:t>= -0.90; 95% CI = -1.30, -0.50).</a:t>
            </a:r>
            <a:endParaRPr dirty="0"/>
          </a:p>
        </p:txBody>
      </p:sp>
      <p:sp>
        <p:nvSpPr>
          <p:cNvPr id="361" name="Google Shape;361;p20"/>
          <p:cNvSpPr txBox="1"/>
          <p:nvPr/>
        </p:nvSpPr>
        <p:spPr>
          <a:xfrm>
            <a:off x="6096000" y="2431415"/>
            <a:ext cx="4465320" cy="32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occupancy of opossum was low (0.20; 95% CI = 0.14, 0.27). When the proportion of impervious cover increased from 0.3 to 0.5 opossum occupancy was about two times lower (0.09; 95% CI = 0.05, 0.15).</a:t>
            </a:r>
            <a:endParaRPr dirty="0"/>
          </a:p>
        </p:txBody>
      </p:sp>
      <p:sp>
        <p:nvSpPr>
          <p:cNvPr id="362" name="Google Shape;362;p20"/>
          <p:cNvSpPr txBox="1"/>
          <p:nvPr/>
        </p:nvSpPr>
        <p:spPr>
          <a:xfrm>
            <a:off x="1028700" y="1794510"/>
            <a:ext cx="40805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sample A</a:t>
            </a:r>
            <a:endParaRPr/>
          </a:p>
        </p:txBody>
      </p:sp>
      <p:sp>
        <p:nvSpPr>
          <p:cNvPr id="363" name="Google Shape;363;p20"/>
          <p:cNvSpPr txBox="1"/>
          <p:nvPr/>
        </p:nvSpPr>
        <p:spPr>
          <a:xfrm>
            <a:off x="5993130" y="1794510"/>
            <a:ext cx="40805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sample 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Kays, R., Arbogast, B. S., Baker‐Whatton, M., Beirne, C., Boone, H. M., Bowler, M., ... &amp; Spironello, W. R. (2020). An empirical evaluation of camera trap study design: How many, how long and when?.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Methods in Ecology and Evolution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(6), 700-713.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Broman, K. W., &amp; Woo, K. H. (2018). Data organization in spreadsheets.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American Statistician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72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(1), 2-10.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Fidino, M., Barnas, G. R., Lehrer, E. W., Murray, M. H., &amp; Magle, S. B. (2020). Effect of lure on detecting mammals with camera traps.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Wildlife Society Bulletin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(3), 543-552.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Gilbert, N. A., Pease, B. S., Anhalt-Depies, C. M., Clare, J. D., Stenglein, J. L., Townsend, P. A., ... &amp; Zuckerberg, B. (2021). Integrating harvest and camera trap data in species distribution models.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Biological Conservation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258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109147.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Fidino, M., Lehrer, E. W., Kay, C. A., Yarmey, N. T., Murray, M. H., Fake, K., ... &amp; Magle, S. B. (2022). Integrated species distribution models reveal spatiotemporal patterns of human–wildlife conflict.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Ecological Applications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(7), e2647.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Zuckerberg, B., Cohen, J. M., Nunes, L.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Bernath-Plaisted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Clare, J. D., Gilbert, N. A., ... &amp; Desrochers, A. (2020). A review of overlapping landscapes: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pseudoreplication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or a red herring in landscape ecology?.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Current Landscape Ecology Reports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140-148.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Moll, R. J., Cepek, J. D., Lorch, P. D., Dennis, P. M., Robison, T., &amp; Montgomery, R. A. (2020). At what spatial scale (s) do mammals respond to urbanization?.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171-183.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689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Since we are on the topic of tables…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Most people name columns in a way that is difficult for R to handle.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97" y="2331792"/>
            <a:ext cx="11688806" cy="351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Since we are on the topic of tables…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body" idx="1"/>
          </p:nvPr>
        </p:nvSpPr>
        <p:spPr>
          <a:xfrm>
            <a:off x="838200" y="160210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Stop highlighting data with font colors and the like. R does not read that in.</a:t>
            </a:r>
            <a:endParaRPr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452" y="2656631"/>
            <a:ext cx="10546733" cy="36552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"/>
          <p:cNvSpPr txBox="1"/>
          <p:nvPr/>
        </p:nvSpPr>
        <p:spPr>
          <a:xfrm>
            <a:off x="8707120" y="4930457"/>
            <a:ext cx="2537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Broman and Woo (2018) for more tips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40B2BF6-FF98-D9FD-AE09-113144F4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7D93807D-68E7-082E-91AC-4C9418627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pic>
        <p:nvPicPr>
          <p:cNvPr id="238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17295D17-EAF4-1A36-041A-FB6D859C90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E3825139-CC30-064E-DD49-F5824622A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24107" y="1877217"/>
            <a:ext cx="3240086" cy="4818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Sample through time</a:t>
            </a:r>
            <a:endParaRPr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DFFC3-70A9-B853-9F01-F07104952633}"/>
              </a:ext>
            </a:extLst>
          </p:cNvPr>
          <p:cNvGrpSpPr/>
          <p:nvPr/>
        </p:nvGrpSpPr>
        <p:grpSpPr>
          <a:xfrm>
            <a:off x="271561" y="2588417"/>
            <a:ext cx="3676649" cy="3425170"/>
            <a:chOff x="4197350" y="2171700"/>
            <a:chExt cx="3676649" cy="34251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1FC451-A597-A344-BC42-87BEE2ACAF4E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1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E0BA14-7B47-3116-42EE-52023ED620BB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44CAA9-F265-BC34-9F9A-06BB89CCFD9D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A3DB4C-C425-C67B-3E9F-5407E3934123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97AE6F-9177-C1F2-751C-1FC5E80C59FA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0C72FB-5C21-6318-F252-D795376424C1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F5576F-B9C6-F77E-DB6C-A3F612BB95FC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41DA7B-3049-9641-72A4-96FEECE7B589}"/>
                </a:ext>
              </a:extLst>
            </p:cNvPr>
            <p:cNvCxnSpPr>
              <a:cxnSpLocks/>
              <a:stCxn id="3" idx="2"/>
              <a:endCxn id="9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C839D2-CF58-74ED-B23D-B7410D1FBF9F}"/>
                </a:ext>
              </a:extLst>
            </p:cNvPr>
            <p:cNvCxnSpPr>
              <a:stCxn id="10" idx="0"/>
              <a:endCxn id="3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8BC886-8DE5-15F4-2F42-F0BAB7B0D3F2}"/>
                </a:ext>
              </a:extLst>
            </p:cNvPr>
            <p:cNvCxnSpPr>
              <a:stCxn id="11" idx="0"/>
              <a:endCxn id="3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C2FA0-3F12-BC49-DB89-29B1376A952D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6EDB-31C8-D575-C44C-ADEE956A781B}"/>
              </a:ext>
            </a:extLst>
          </p:cNvPr>
          <p:cNvGrpSpPr/>
          <p:nvPr/>
        </p:nvGrpSpPr>
        <p:grpSpPr>
          <a:xfrm>
            <a:off x="4305826" y="2588417"/>
            <a:ext cx="3676649" cy="3425170"/>
            <a:chOff x="4197350" y="2171700"/>
            <a:chExt cx="3676649" cy="34251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AD207-A81E-E744-7B9D-CF8B0D8C2C7B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2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8F9B73-9533-34F2-42C5-81301BACAD85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27F584-C93B-3D18-F5C8-17D6A27F0A2C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86C88DB-FD93-2187-7CB2-2509B512F719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0586C6-BB8E-9876-498D-EE83E80BA0C9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F5E7D-C3F6-9D57-1380-EB86F8BDEEEC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0ADCEC-3134-690A-D965-18C9220A2436}"/>
                </a:ext>
              </a:extLst>
            </p:cNvPr>
            <p:cNvCxnSpPr>
              <a:cxnSpLocks/>
              <a:stCxn id="26" idx="2"/>
              <a:endCxn id="33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5C8DE2-F3F2-889F-AA50-A9871EA85349}"/>
                </a:ext>
              </a:extLst>
            </p:cNvPr>
            <p:cNvCxnSpPr>
              <a:cxnSpLocks/>
              <a:stCxn id="26" idx="2"/>
              <a:endCxn id="34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26AD67-44DC-F1F1-B714-956B095E4DA3}"/>
                </a:ext>
              </a:extLst>
            </p:cNvPr>
            <p:cNvCxnSpPr>
              <a:stCxn id="35" idx="0"/>
              <a:endCxn id="26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44B1E2-5F33-0603-0A16-5C970CD36A87}"/>
                </a:ext>
              </a:extLst>
            </p:cNvPr>
            <p:cNvCxnSpPr>
              <a:stCxn id="36" idx="0"/>
              <a:endCxn id="26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95B6B-2592-F62D-43EF-E1FF137C50DF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3500D0-2EF2-CBC0-9C75-44DA86E4585C}"/>
              </a:ext>
            </a:extLst>
          </p:cNvPr>
          <p:cNvGrpSpPr/>
          <p:nvPr/>
        </p:nvGrpSpPr>
        <p:grpSpPr>
          <a:xfrm>
            <a:off x="8340091" y="2588417"/>
            <a:ext cx="3676649" cy="3425170"/>
            <a:chOff x="4197350" y="2171700"/>
            <a:chExt cx="3676649" cy="34251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AD87F0-C427-1F9A-7471-B83A933BE2B7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3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24782C-E1CF-FA3C-1CFF-6E4BD3CBE36C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3410E0-7BF8-8D53-4DF1-E9D94F8F3CE1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65005B1-F692-EFEC-4003-841D3ACF4EE9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67E181-891E-AD8A-9A29-BCCB566859C6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7BCD0FE-8E84-62CA-346A-60C7904002DB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12F02D-E51E-2FE5-7532-C1509EC878F5}"/>
                </a:ext>
              </a:extLst>
            </p:cNvPr>
            <p:cNvCxnSpPr>
              <a:cxnSpLocks/>
              <a:stCxn id="38" idx="2"/>
              <a:endCxn id="45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F83F66A-6499-4E5E-49D0-B432CE832256}"/>
                </a:ext>
              </a:extLst>
            </p:cNvPr>
            <p:cNvCxnSpPr>
              <a:cxnSpLocks/>
              <a:stCxn id="38" idx="2"/>
              <a:endCxn id="46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2D6F142-B771-E3A1-A2FB-3EA6165F8D2E}"/>
                </a:ext>
              </a:extLst>
            </p:cNvPr>
            <p:cNvCxnSpPr>
              <a:stCxn id="47" idx="0"/>
              <a:endCxn id="38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D858FE1-EE88-DB22-EEA7-8A41B635551D}"/>
                </a:ext>
              </a:extLst>
            </p:cNvPr>
            <p:cNvCxnSpPr>
              <a:stCxn id="48" idx="0"/>
              <a:endCxn id="38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4F6FA8-5B0C-3266-CDF8-BA25F003E7C4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A32116A0-B07D-3EF0-83F5-B2F0F12E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830FDBFC-E59F-66AE-72AC-58D0E8627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4797D9B9-2339-1CF3-42D1-24AD6BE53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41CDF85-1DE6-B314-C9AA-D8B96DBCCBD9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3E9160-120D-136D-96D6-14AC38D62B37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3B2278-8D0D-4668-95EE-84D86FC87792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670DE9-DACF-7D8F-D19E-33FB0CD7365C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77BD86-8782-B4AB-58EB-038B810E0C15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DC90E17-AE7D-DBFA-9721-052C4558BFD5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D5381C-18B1-2C0A-470F-6A7CAFABB369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7F588-7432-B364-5025-48B8CB1EED3C}"/>
              </a:ext>
            </a:extLst>
          </p:cNvPr>
          <p:cNvSpPr txBox="1"/>
          <p:nvPr/>
        </p:nvSpPr>
        <p:spPr>
          <a:xfrm>
            <a:off x="8884176" y="3737630"/>
            <a:ext cx="276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these locations during first half of the survey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1539A9-672C-AF42-2BBF-92B7F11C4FD4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D779C-178D-7975-A015-836435A1944E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BE8A76-A19A-464E-3FFD-5C8611B9E155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A5BD38-F667-6A2E-E543-F7CD627DC6D6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BAB4B-1A6F-BB73-B77A-D19D39E451FB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AF28ED-CA78-619A-8215-3BA71FD7F0EF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8C778C3B-4E3C-6669-6AF2-30A333430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58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CDCBD342-A1E3-D7C2-9948-053D1425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E7A6E5F3-E247-0AA4-C6E5-CDB45E78F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99DA6003-05A8-39C6-F8BF-E262039E1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6DBE64-7BEB-792E-836C-66A246201862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D65A04-76BB-C763-FEF0-B1F0955A92C4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0F36E2-CFCA-A8F9-187E-5C8A06F8F102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9E6701-BFFD-C7AF-AFD0-D20EF3301432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B8E241-E205-8AED-B562-D9907907C446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074311-FBF7-6771-7CCF-A2CC595F1A37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1222E7-0875-EF33-8CE3-37AC3F87D77B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A9899E-C62E-8212-2C8A-823901DE9D75}"/>
              </a:ext>
            </a:extLst>
          </p:cNvPr>
          <p:cNvSpPr txBox="1"/>
          <p:nvPr/>
        </p:nvSpPr>
        <p:spPr>
          <a:xfrm>
            <a:off x="8884176" y="3737630"/>
            <a:ext cx="276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Shift some or all of them to other locations for second half of survey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66A46E-85F6-F0BE-BBDE-7057D4C038F4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925A5E-5847-A803-4622-3AE3B5C435A9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527E49-5E52-8AB0-18B2-0D2749491792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89B4C-A866-3265-76CA-2CE1F789B354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C696CA-1F6B-3E24-678D-18B6B4442AD1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9EF4C4-C8CF-7A11-F5CA-3143F555EF93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74030644-1B5B-3042-3EAB-1252214FB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5157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05169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05521 0.000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5521 -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05157 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05169 0.000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5521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5521 -0.000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49" grpId="0" animBg="1"/>
      <p:bldP spid="17" grpId="0" animBg="1"/>
      <p:bldP spid="20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54DB364-1B05-B804-DAF5-B45832CB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2FC05C3E-2AD6-5AE3-3AA2-5C6D9B0AC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D93774E8-CC84-6CEE-5DE6-EA9E0C915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FF4F07-484B-34D8-569E-E32B02F89C14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979241-6DE3-E8FF-76DE-8A43CC654009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1AF39-083E-8055-535D-669C906C4115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6B196F-C932-4085-EDF7-C0113C99BFE4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06C8F3-C10C-ED43-2EAC-9B19D37207CD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C7330-201D-AFD0-18EE-6441D446BE43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856C7B-EFFE-5C63-A65E-3D03BE2115D0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AEDB43-515B-DEA9-C2D5-33074A9936B8}"/>
              </a:ext>
            </a:extLst>
          </p:cNvPr>
          <p:cNvSpPr txBox="1"/>
          <p:nvPr/>
        </p:nvSpPr>
        <p:spPr>
          <a:xfrm>
            <a:off x="8884176" y="3737630"/>
            <a:ext cx="276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unique locations across primary sampling period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AEDF47-B0CE-704A-356B-91982310891C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C35DE7-554C-4E5A-E147-851BA58DF7DC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8B5F7-C6E4-6574-9C16-B6DB6FF29D8E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AB361F-CF28-AEAE-E0F0-F9F6271E35EF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2EFD8C-4B34-4982-9181-0A6EB741669D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FB82CB-16DD-3465-063C-AA4C3515E174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4B9FD118-13EA-8372-8350-39CBEB7E6B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590E7D-F9D2-872D-A2AA-AC6F23C5B8A6}"/>
              </a:ext>
            </a:extLst>
          </p:cNvPr>
          <p:cNvSpPr/>
          <p:nvPr/>
        </p:nvSpPr>
        <p:spPr>
          <a:xfrm>
            <a:off x="6861175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A7CE2-F5D0-DE74-3519-36D47D5C4798}"/>
              </a:ext>
            </a:extLst>
          </p:cNvPr>
          <p:cNvSpPr/>
          <p:nvPr/>
        </p:nvSpPr>
        <p:spPr>
          <a:xfrm>
            <a:off x="6861175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2E8328-524A-6054-12D8-E9FE5841974D}"/>
              </a:ext>
            </a:extLst>
          </p:cNvPr>
          <p:cNvSpPr/>
          <p:nvPr/>
        </p:nvSpPr>
        <p:spPr>
          <a:xfrm>
            <a:off x="6861701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7A65A9-78A0-C79B-2E60-79611029ACC9}"/>
              </a:ext>
            </a:extLst>
          </p:cNvPr>
          <p:cNvSpPr/>
          <p:nvPr/>
        </p:nvSpPr>
        <p:spPr>
          <a:xfrm>
            <a:off x="6861175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1A18F1-6BA1-EEA6-8785-3AEC64D660AC}"/>
              </a:ext>
            </a:extLst>
          </p:cNvPr>
          <p:cNvSpPr/>
          <p:nvPr/>
        </p:nvSpPr>
        <p:spPr>
          <a:xfrm>
            <a:off x="5609699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DE8D3-C330-3EDE-2BA8-EA4D74351CDE}"/>
              </a:ext>
            </a:extLst>
          </p:cNvPr>
          <p:cNvSpPr/>
          <p:nvPr/>
        </p:nvSpPr>
        <p:spPr>
          <a:xfrm>
            <a:off x="5609699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F71CFE-F18A-55C6-0CF9-A23190196471}"/>
              </a:ext>
            </a:extLst>
          </p:cNvPr>
          <p:cNvSpPr/>
          <p:nvPr/>
        </p:nvSpPr>
        <p:spPr>
          <a:xfrm>
            <a:off x="5610225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7A563A-58B5-46C3-66FE-11CA4B9C0882}"/>
              </a:ext>
            </a:extLst>
          </p:cNvPr>
          <p:cNvSpPr/>
          <p:nvPr/>
        </p:nvSpPr>
        <p:spPr>
          <a:xfrm>
            <a:off x="5609699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20FA080-A66C-E717-C706-963253B1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D3929C56-1634-4EB1-6F9E-2021BA6EC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2F9B82EA-CC71-1074-F629-872A797E5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587" y="1520931"/>
            <a:ext cx="7632700" cy="1450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Consider other data sources to increase sample size and use integrated models (most complex suggestion)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E3F21C05-E6F7-2643-16FD-7F8340358A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CB40B4-308D-85DC-3CFE-89B140A4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9" y="3089612"/>
            <a:ext cx="5217835" cy="22639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A43136-8363-2729-2A9D-EF38D17F3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936" y="3089612"/>
            <a:ext cx="5559511" cy="22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6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4">
      <a:dk1>
        <a:srgbClr val="000000"/>
      </a:dk1>
      <a:lt1>
        <a:srgbClr val="FFFFFF"/>
      </a:lt1>
      <a:dk2>
        <a:srgbClr val="70AD47"/>
      </a:dk2>
      <a:lt2>
        <a:srgbClr val="E7E6E6"/>
      </a:lt2>
      <a:accent1>
        <a:srgbClr val="70AD47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2269</Words>
  <Application>Microsoft Macintosh PowerPoint</Application>
  <PresentationFormat>Widescreen</PresentationFormat>
  <Paragraphs>206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Droid Sans Mono</vt:lpstr>
      <vt:lpstr>Lucida Console</vt:lpstr>
      <vt:lpstr>1_Office Theme</vt:lpstr>
      <vt:lpstr>Mason Fidino, Ph.D.  </vt:lpstr>
      <vt:lpstr>On designing occupancy surveys…</vt:lpstr>
      <vt:lpstr>First off. I got lucky.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But what if you are planning a study?</vt:lpstr>
      <vt:lpstr>To do a power analysis well…</vt:lpstr>
      <vt:lpstr>We should think about our statistical models before we go out and collect data?</vt:lpstr>
      <vt:lpstr>Incorrect things that often get brought up during peer review…</vt:lpstr>
      <vt:lpstr>Overlapping buffers is not pseudo-replication, nor does it increase spatial autocorrelation (Zuckerberg et al. 2020)</vt:lpstr>
      <vt:lpstr>There is no difference in spatial autocorrelation when using overlapping or reduced buffers (Zuckerberg et al. 2020)</vt:lpstr>
      <vt:lpstr>Overlapping buffers is not pseudo-replication, nor does it increase spatial autocorrelation (Zuckerberg et al. 2020)</vt:lpstr>
      <vt:lpstr>The optimal spatial scale species respond to urban intensity is quite broad (or unknown)</vt:lpstr>
      <vt:lpstr>Moll et al. show that the optimal scale for some North American mammals is somewhere between 0 and 10 km based on 95% CI.</vt:lpstr>
      <vt:lpstr>So what scale should you use?</vt:lpstr>
      <vt:lpstr>Things you will likely need some data cleaning skills for…</vt:lpstr>
      <vt:lpstr>Common pitfalls I’ve encountered</vt:lpstr>
      <vt:lpstr>How to fix typos in R</vt:lpstr>
      <vt:lpstr>How to figure out regular expressions in R?</vt:lpstr>
      <vt:lpstr>PowerPoint Presentation</vt:lpstr>
      <vt:lpstr>Common pitfalls I’ve encountered</vt:lpstr>
      <vt:lpstr>How to fix datetime issues</vt:lpstr>
      <vt:lpstr>How to fix datetime issues</vt:lpstr>
      <vt:lpstr>Helpful functions and packages in R for dealing with datetime issues</vt:lpstr>
      <vt:lpstr>Locating datetime issues</vt:lpstr>
      <vt:lpstr>A lot of people can’t remember longitude = x and latitude = y</vt:lpstr>
      <vt:lpstr>Things to check with latitude / longitude data</vt:lpstr>
      <vt:lpstr>Fixing spatial coordinates means plotting your data is mandatory</vt:lpstr>
      <vt:lpstr>Great R packages (currently) for spatial data analysis</vt:lpstr>
      <vt:lpstr>On occupancy modeling…</vt:lpstr>
      <vt:lpstr>Occupancy models are logistic regression models that account for excess zeroes in your response variable…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This means that the model intercept in an occupancy model helps inform the magnitude of a one-unit change in logit(p)</vt:lpstr>
      <vt:lpstr>Talking about responses in terms of probability provides much more helpful interpretations.</vt:lpstr>
      <vt:lpstr>References</vt:lpstr>
      <vt:lpstr>References</vt:lpstr>
      <vt:lpstr>Since we are on the topic of tables…</vt:lpstr>
      <vt:lpstr>Since we are on the topic of tables…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Mason Fidino, Ph.D.  </dc:title>
  <dc:creator>Fidino, Mason</dc:creator>
  <cp:lastModifiedBy>Fidino, Mason</cp:lastModifiedBy>
  <cp:revision>9</cp:revision>
  <dcterms:created xsi:type="dcterms:W3CDTF">2023-10-11T14:40:43Z</dcterms:created>
  <dcterms:modified xsi:type="dcterms:W3CDTF">2025-02-24T11:09:50Z</dcterms:modified>
</cp:coreProperties>
</file>